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70" r:id="rId2"/>
    <p:sldId id="393" r:id="rId3"/>
    <p:sldId id="408" r:id="rId4"/>
    <p:sldId id="394" r:id="rId5"/>
    <p:sldId id="403" r:id="rId6"/>
    <p:sldId id="404" r:id="rId7"/>
    <p:sldId id="405" r:id="rId8"/>
    <p:sldId id="406" r:id="rId9"/>
    <p:sldId id="395" r:id="rId10"/>
    <p:sldId id="398" r:id="rId11"/>
    <p:sldId id="399" r:id="rId12"/>
    <p:sldId id="396" r:id="rId13"/>
    <p:sldId id="400" r:id="rId14"/>
    <p:sldId id="401" r:id="rId15"/>
    <p:sldId id="407" r:id="rId16"/>
    <p:sldId id="409" r:id="rId17"/>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Lemaire" initials="JL" lastIdx="14" clrIdx="0">
    <p:extLst/>
  </p:cmAuthor>
  <p:cmAuthor id="2" name="Flavia Bianchi" initials="FB" lastIdx="1" clrIdx="1">
    <p:extLst/>
  </p:cmAuthor>
  <p:cmAuthor id="3" name="Rebecca Bailey" initials="RB" lastIdx="15" clrIdx="2">
    <p:extLst/>
  </p:cmAuthor>
  <p:cmAuthor id="4" name="Esther Tumbare" initials="ET" lastIdx="6" clrIdx="3">
    <p:extLst>
      <p:ext uri="{19B8F6BF-5375-455C-9EA6-DF929625EA0E}">
        <p15:presenceInfo xmlns:p15="http://schemas.microsoft.com/office/powerpoint/2012/main" userId="S-1-5-21-781215130-4168377149-789307434-1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9BDC"/>
    <a:srgbClr val="027D6A"/>
    <a:srgbClr val="DF5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7636" autoAdjust="0"/>
  </p:normalViewPr>
  <p:slideViewPr>
    <p:cSldViewPr>
      <p:cViewPr varScale="1">
        <p:scale>
          <a:sx n="79" d="100"/>
          <a:sy n="79" d="100"/>
        </p:scale>
        <p:origin x="1878" y="90"/>
      </p:cViewPr>
      <p:guideLst>
        <p:guide orient="horz" pos="2160"/>
        <p:guide pos="2880"/>
      </p:guideLst>
    </p:cSldViewPr>
  </p:slideViewPr>
  <p:outlineViewPr>
    <p:cViewPr>
      <p:scale>
        <a:sx n="33" d="100"/>
        <a:sy n="33" d="100"/>
      </p:scale>
      <p:origin x="0" y="-262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ataka.EGPAF\Documents\ICASA\Abstract%20data%20ERROR%20ANALYSIS%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ataka.EGPAF\Documents\ICASA\Abstract%20data%20ERROR%20ANALYSIS%20REPOR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'Errors over time'!$J$2</c:f>
              <c:strCache>
                <c:ptCount val="1"/>
                <c:pt idx="0">
                  <c:v>cepheid Xpert </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cat>
            <c:strRef>
              <c:f>'Errors over time'!$I$3:$I$8</c:f>
              <c:strCache>
                <c:ptCount val="5"/>
                <c:pt idx="0">
                  <c:v>Jan</c:v>
                </c:pt>
                <c:pt idx="1">
                  <c:v>Feb</c:v>
                </c:pt>
                <c:pt idx="2">
                  <c:v>March</c:v>
                </c:pt>
                <c:pt idx="3">
                  <c:v>April </c:v>
                </c:pt>
                <c:pt idx="4">
                  <c:v>May </c:v>
                </c:pt>
              </c:strCache>
            </c:strRef>
          </c:cat>
          <c:val>
            <c:numRef>
              <c:f>'Errors over time'!$J$3:$J$8</c:f>
              <c:numCache>
                <c:formatCode>0%</c:formatCode>
                <c:ptCount val="6"/>
                <c:pt idx="0">
                  <c:v>1.4598540145985401E-2</c:v>
                </c:pt>
                <c:pt idx="1">
                  <c:v>1.9867549668874173E-2</c:v>
                </c:pt>
                <c:pt idx="2">
                  <c:v>1.8987341772151899E-2</c:v>
                </c:pt>
                <c:pt idx="3">
                  <c:v>5.0724637681159424E-2</c:v>
                </c:pt>
                <c:pt idx="4">
                  <c:v>5.4878048780487805E-2</c:v>
                </c:pt>
              </c:numCache>
            </c:numRef>
          </c:val>
          <c:smooth val="0"/>
          <c:extLst>
            <c:ext xmlns:c16="http://schemas.microsoft.com/office/drawing/2014/chart" uri="{C3380CC4-5D6E-409C-BE32-E72D297353CC}">
              <c16:uniqueId val="{00000000-E883-4045-952F-DDA7C7DEAFAF}"/>
            </c:ext>
          </c:extLst>
        </c:ser>
        <c:ser>
          <c:idx val="1"/>
          <c:order val="1"/>
          <c:tx>
            <c:strRef>
              <c:f>'Errors over time'!$K$2</c:f>
              <c:strCache>
                <c:ptCount val="1"/>
                <c:pt idx="0">
                  <c:v>Alere q</c:v>
                </c:pt>
              </c:strCache>
            </c:strRef>
          </c:tx>
          <c:spPr>
            <a:ln w="76200" cap="rnd">
              <a:solidFill>
                <a:schemeClr val="accent2"/>
              </a:solidFill>
              <a:round/>
            </a:ln>
            <a:effectLst/>
          </c:spPr>
          <c:marker>
            <c:symbol val="circle"/>
            <c:size val="5"/>
            <c:spPr>
              <a:solidFill>
                <a:schemeClr val="accent2"/>
              </a:solidFill>
              <a:ln w="76200">
                <a:solidFill>
                  <a:schemeClr val="accent2"/>
                </a:solidFill>
              </a:ln>
              <a:effectLst/>
            </c:spPr>
          </c:marker>
          <c:cat>
            <c:strRef>
              <c:f>'Errors over time'!$I$3:$I$8</c:f>
              <c:strCache>
                <c:ptCount val="5"/>
                <c:pt idx="0">
                  <c:v>Jan</c:v>
                </c:pt>
                <c:pt idx="1">
                  <c:v>Feb</c:v>
                </c:pt>
                <c:pt idx="2">
                  <c:v>March</c:v>
                </c:pt>
                <c:pt idx="3">
                  <c:v>April </c:v>
                </c:pt>
                <c:pt idx="4">
                  <c:v>May </c:v>
                </c:pt>
              </c:strCache>
            </c:strRef>
          </c:cat>
          <c:val>
            <c:numRef>
              <c:f>'Errors over time'!$K$3:$K$8</c:f>
              <c:numCache>
                <c:formatCode>0%</c:formatCode>
                <c:ptCount val="6"/>
                <c:pt idx="0">
                  <c:v>4.4117647058823532E-2</c:v>
                </c:pt>
                <c:pt idx="1">
                  <c:v>9.3023255813953487E-2</c:v>
                </c:pt>
                <c:pt idx="2">
                  <c:v>7.3170731707317069E-2</c:v>
                </c:pt>
                <c:pt idx="3">
                  <c:v>0</c:v>
                </c:pt>
                <c:pt idx="4">
                  <c:v>0</c:v>
                </c:pt>
              </c:numCache>
            </c:numRef>
          </c:val>
          <c:smooth val="0"/>
          <c:extLst>
            <c:ext xmlns:c16="http://schemas.microsoft.com/office/drawing/2014/chart" uri="{C3380CC4-5D6E-409C-BE32-E72D297353CC}">
              <c16:uniqueId val="{00000001-E883-4045-952F-DDA7C7DEAFAF}"/>
            </c:ext>
          </c:extLst>
        </c:ser>
        <c:dLbls>
          <c:showLegendKey val="0"/>
          <c:showVal val="0"/>
          <c:showCatName val="0"/>
          <c:showSerName val="0"/>
          <c:showPercent val="0"/>
          <c:showBubbleSize val="0"/>
        </c:dLbls>
        <c:marker val="1"/>
        <c:smooth val="0"/>
        <c:axId val="161130480"/>
        <c:axId val="163968296"/>
      </c:lineChart>
      <c:catAx>
        <c:axId val="16113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3968296"/>
        <c:crosses val="autoZero"/>
        <c:auto val="1"/>
        <c:lblAlgn val="ctr"/>
        <c:lblOffset val="100"/>
        <c:noMultiLvlLbl val="0"/>
      </c:catAx>
      <c:valAx>
        <c:axId val="163968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ZA"/>
                  <a:t>Error rate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1130480"/>
        <c:crosses val="autoZero"/>
        <c:crossBetween val="between"/>
      </c:valAx>
      <c:spPr>
        <a:noFill/>
        <a:ln>
          <a:noFill/>
        </a:ln>
        <a:effectLst/>
      </c:spPr>
    </c:plotArea>
    <c:legend>
      <c:legendPos val="b"/>
      <c:layout>
        <c:manualLayout>
          <c:xMode val="edge"/>
          <c:yMode val="edge"/>
          <c:x val="0.24565810912106917"/>
          <c:y val="0.92122961211672028"/>
          <c:w val="0.64320000874331862"/>
          <c:h val="6.964952423085504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6856"/>
      </a:solid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b="1"/>
              <a:t>Error rates from Jan - May 2017</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'Errors over time'!$J$2</c:f>
              <c:strCache>
                <c:ptCount val="1"/>
                <c:pt idx="0">
                  <c:v>cepheid Xpert </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cat>
            <c:strRef>
              <c:f>'Errors over time'!$I$3:$I$11</c:f>
              <c:strCache>
                <c:ptCount val="8"/>
                <c:pt idx="0">
                  <c:v>Jan</c:v>
                </c:pt>
                <c:pt idx="1">
                  <c:v>Feb</c:v>
                </c:pt>
                <c:pt idx="2">
                  <c:v>March</c:v>
                </c:pt>
                <c:pt idx="3">
                  <c:v>April </c:v>
                </c:pt>
                <c:pt idx="4">
                  <c:v>May </c:v>
                </c:pt>
                <c:pt idx="5">
                  <c:v>Jun</c:v>
                </c:pt>
                <c:pt idx="6">
                  <c:v>Jul</c:v>
                </c:pt>
                <c:pt idx="7">
                  <c:v>Aug</c:v>
                </c:pt>
              </c:strCache>
            </c:strRef>
          </c:cat>
          <c:val>
            <c:numRef>
              <c:f>'Errors over time'!$J$3:$J$11</c:f>
              <c:numCache>
                <c:formatCode>0%</c:formatCode>
                <c:ptCount val="9"/>
                <c:pt idx="0">
                  <c:v>1.4598540145985399E-2</c:v>
                </c:pt>
                <c:pt idx="1">
                  <c:v>1.9867549668874173E-2</c:v>
                </c:pt>
                <c:pt idx="2">
                  <c:v>1.8987341772151899E-2</c:v>
                </c:pt>
                <c:pt idx="3">
                  <c:v>5.0724637681159424E-2</c:v>
                </c:pt>
                <c:pt idx="4">
                  <c:v>5.4878048780487805E-2</c:v>
                </c:pt>
                <c:pt idx="5">
                  <c:v>9.606986899563319E-2</c:v>
                </c:pt>
                <c:pt idx="6">
                  <c:v>9.8939929328621903E-2</c:v>
                </c:pt>
                <c:pt idx="7">
                  <c:v>8.6776859504132234E-2</c:v>
                </c:pt>
              </c:numCache>
            </c:numRef>
          </c:val>
          <c:smooth val="0"/>
          <c:extLst>
            <c:ext xmlns:c16="http://schemas.microsoft.com/office/drawing/2014/chart" uri="{C3380CC4-5D6E-409C-BE32-E72D297353CC}">
              <c16:uniqueId val="{00000000-635A-4403-8114-0928859DB56B}"/>
            </c:ext>
          </c:extLst>
        </c:ser>
        <c:ser>
          <c:idx val="1"/>
          <c:order val="1"/>
          <c:tx>
            <c:strRef>
              <c:f>'Errors over time'!$K$2</c:f>
              <c:strCache>
                <c:ptCount val="1"/>
                <c:pt idx="0">
                  <c:v>Alere q</c:v>
                </c:pt>
              </c:strCache>
            </c:strRef>
          </c:tx>
          <c:spPr>
            <a:ln w="28575" cap="rnd">
              <a:solidFill>
                <a:schemeClr val="accent6">
                  <a:lumMod val="75000"/>
                </a:schemeClr>
              </a:solidFill>
              <a:round/>
            </a:ln>
            <a:effectLst/>
          </c:spPr>
          <c:marker>
            <c:symbol val="circle"/>
            <c:size val="5"/>
            <c:spPr>
              <a:solidFill>
                <a:schemeClr val="accent2"/>
              </a:solidFill>
              <a:ln w="9525">
                <a:solidFill>
                  <a:schemeClr val="accent6">
                    <a:lumMod val="75000"/>
                  </a:schemeClr>
                </a:solidFill>
              </a:ln>
              <a:effectLst/>
            </c:spPr>
          </c:marker>
          <c:dPt>
            <c:idx val="3"/>
            <c:marker>
              <c:symbol val="circle"/>
              <c:size val="5"/>
              <c:spPr>
                <a:solidFill>
                  <a:schemeClr val="accent2"/>
                </a:solidFill>
                <a:ln w="38100">
                  <a:solidFill>
                    <a:schemeClr val="accent6">
                      <a:lumMod val="75000"/>
                    </a:schemeClr>
                  </a:solidFill>
                </a:ln>
                <a:effectLst/>
              </c:spPr>
            </c:marker>
            <c:bubble3D val="0"/>
            <c:spPr>
              <a:ln w="38100" cap="rnd">
                <a:solidFill>
                  <a:schemeClr val="accent6">
                    <a:lumMod val="75000"/>
                  </a:schemeClr>
                </a:solidFill>
                <a:round/>
              </a:ln>
              <a:effectLst/>
            </c:spPr>
            <c:extLst>
              <c:ext xmlns:c16="http://schemas.microsoft.com/office/drawing/2014/chart" uri="{C3380CC4-5D6E-409C-BE32-E72D297353CC}">
                <c16:uniqueId val="{00000002-635A-4403-8114-0928859DB56B}"/>
              </c:ext>
            </c:extLst>
          </c:dPt>
          <c:cat>
            <c:strRef>
              <c:f>'Errors over time'!$I$3:$I$11</c:f>
              <c:strCache>
                <c:ptCount val="8"/>
                <c:pt idx="0">
                  <c:v>Jan</c:v>
                </c:pt>
                <c:pt idx="1">
                  <c:v>Feb</c:v>
                </c:pt>
                <c:pt idx="2">
                  <c:v>March</c:v>
                </c:pt>
                <c:pt idx="3">
                  <c:v>April </c:v>
                </c:pt>
                <c:pt idx="4">
                  <c:v>May </c:v>
                </c:pt>
                <c:pt idx="5">
                  <c:v>Jun</c:v>
                </c:pt>
                <c:pt idx="6">
                  <c:v>Jul</c:v>
                </c:pt>
                <c:pt idx="7">
                  <c:v>Aug</c:v>
                </c:pt>
              </c:strCache>
            </c:strRef>
          </c:cat>
          <c:val>
            <c:numRef>
              <c:f>'Errors over time'!$K$3:$K$11</c:f>
              <c:numCache>
                <c:formatCode>0%</c:formatCode>
                <c:ptCount val="9"/>
                <c:pt idx="0">
                  <c:v>4.4117647058823532E-2</c:v>
                </c:pt>
                <c:pt idx="1">
                  <c:v>9.3023255813953487E-2</c:v>
                </c:pt>
                <c:pt idx="2">
                  <c:v>7.3170731707317069E-2</c:v>
                </c:pt>
                <c:pt idx="3">
                  <c:v>0</c:v>
                </c:pt>
                <c:pt idx="4">
                  <c:v>0</c:v>
                </c:pt>
                <c:pt idx="5">
                  <c:v>0</c:v>
                </c:pt>
                <c:pt idx="6">
                  <c:v>8.1081081081081086E-2</c:v>
                </c:pt>
                <c:pt idx="7">
                  <c:v>3.125E-2</c:v>
                </c:pt>
              </c:numCache>
            </c:numRef>
          </c:val>
          <c:smooth val="0"/>
          <c:extLst>
            <c:ext xmlns:c16="http://schemas.microsoft.com/office/drawing/2014/chart" uri="{C3380CC4-5D6E-409C-BE32-E72D297353CC}">
              <c16:uniqueId val="{00000001-635A-4403-8114-0928859DB56B}"/>
            </c:ext>
          </c:extLst>
        </c:ser>
        <c:dLbls>
          <c:showLegendKey val="0"/>
          <c:showVal val="0"/>
          <c:showCatName val="0"/>
          <c:showSerName val="0"/>
          <c:showPercent val="0"/>
          <c:showBubbleSize val="0"/>
        </c:dLbls>
        <c:marker val="1"/>
        <c:smooth val="0"/>
        <c:axId val="7670848"/>
        <c:axId val="163724216"/>
      </c:lineChart>
      <c:catAx>
        <c:axId val="767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63724216"/>
        <c:crosses val="autoZero"/>
        <c:auto val="1"/>
        <c:lblAlgn val="ctr"/>
        <c:lblOffset val="100"/>
        <c:noMultiLvlLbl val="0"/>
      </c:catAx>
      <c:valAx>
        <c:axId val="163724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670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8575">
      <a:solidFill>
        <a:srgbClr val="006856"/>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899" cy="498448"/>
          </a:xfrm>
          <a:prstGeom prst="rect">
            <a:avLst/>
          </a:prstGeom>
        </p:spPr>
        <p:txBody>
          <a:bodyPr vert="horz" lIns="90452" tIns="45226" rIns="90452" bIns="45226" rtlCol="0"/>
          <a:lstStyle>
            <a:lvl1pPr algn="l">
              <a:defRPr sz="1200"/>
            </a:lvl1pPr>
          </a:lstStyle>
          <a:p>
            <a:endParaRPr lang="en-US"/>
          </a:p>
        </p:txBody>
      </p:sp>
      <p:sp>
        <p:nvSpPr>
          <p:cNvPr id="3" name="Date Placeholder 2"/>
          <p:cNvSpPr>
            <a:spLocks noGrp="1"/>
          </p:cNvSpPr>
          <p:nvPr>
            <p:ph type="dt" sz="quarter" idx="1"/>
          </p:nvPr>
        </p:nvSpPr>
        <p:spPr>
          <a:xfrm>
            <a:off x="3848065" y="0"/>
            <a:ext cx="2944899" cy="498448"/>
          </a:xfrm>
          <a:prstGeom prst="rect">
            <a:avLst/>
          </a:prstGeom>
        </p:spPr>
        <p:txBody>
          <a:bodyPr vert="horz" lIns="90452" tIns="45226" rIns="90452" bIns="45226" rtlCol="0"/>
          <a:lstStyle>
            <a:lvl1pPr algn="r">
              <a:defRPr sz="1200"/>
            </a:lvl1pPr>
          </a:lstStyle>
          <a:p>
            <a:fld id="{4925E400-6B0F-4CC0-BE5A-813CBF88362E}" type="datetimeFigureOut">
              <a:rPr lang="en-US" smtClean="0"/>
              <a:t>1/29/2020</a:t>
            </a:fld>
            <a:endParaRPr lang="en-US"/>
          </a:p>
        </p:txBody>
      </p:sp>
      <p:sp>
        <p:nvSpPr>
          <p:cNvPr id="4" name="Footer Placeholder 3"/>
          <p:cNvSpPr>
            <a:spLocks noGrp="1"/>
          </p:cNvSpPr>
          <p:nvPr>
            <p:ph type="ftr" sz="quarter" idx="2"/>
          </p:nvPr>
        </p:nvSpPr>
        <p:spPr>
          <a:xfrm>
            <a:off x="2" y="9432952"/>
            <a:ext cx="2944899" cy="498448"/>
          </a:xfrm>
          <a:prstGeom prst="rect">
            <a:avLst/>
          </a:prstGeom>
        </p:spPr>
        <p:txBody>
          <a:bodyPr vert="horz" lIns="90452" tIns="45226" rIns="90452" bIns="45226" rtlCol="0" anchor="b"/>
          <a:lstStyle>
            <a:lvl1pPr algn="l">
              <a:defRPr sz="1200"/>
            </a:lvl1pPr>
          </a:lstStyle>
          <a:p>
            <a:endParaRPr lang="en-US"/>
          </a:p>
        </p:txBody>
      </p:sp>
      <p:sp>
        <p:nvSpPr>
          <p:cNvPr id="5" name="Slide Number Placeholder 4"/>
          <p:cNvSpPr>
            <a:spLocks noGrp="1"/>
          </p:cNvSpPr>
          <p:nvPr>
            <p:ph type="sldNum" sz="quarter" idx="3"/>
          </p:nvPr>
        </p:nvSpPr>
        <p:spPr>
          <a:xfrm>
            <a:off x="3848065" y="9432952"/>
            <a:ext cx="2944899" cy="498448"/>
          </a:xfrm>
          <a:prstGeom prst="rect">
            <a:avLst/>
          </a:prstGeom>
        </p:spPr>
        <p:txBody>
          <a:bodyPr vert="horz" lIns="90452" tIns="45226" rIns="90452" bIns="45226" rtlCol="0" anchor="b"/>
          <a:lstStyle>
            <a:lvl1pPr algn="r">
              <a:defRPr sz="1200"/>
            </a:lvl1pPr>
          </a:lstStyle>
          <a:p>
            <a:fld id="{3EF46BF4-6C5F-4AA3-B7ED-3D9F0780A2BB}" type="slidenum">
              <a:rPr lang="en-US" smtClean="0"/>
              <a:t>‹#›</a:t>
            </a:fld>
            <a:endParaRPr lang="en-US"/>
          </a:p>
        </p:txBody>
      </p:sp>
    </p:spTree>
    <p:extLst>
      <p:ext uri="{BB962C8B-B14F-4D97-AF65-F5344CB8AC3E}">
        <p14:creationId xmlns:p14="http://schemas.microsoft.com/office/powerpoint/2010/main" val="3623661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4" cy="496570"/>
          </a:xfrm>
          <a:prstGeom prst="rect">
            <a:avLst/>
          </a:prstGeom>
        </p:spPr>
        <p:txBody>
          <a:bodyPr vert="horz" lIns="90452" tIns="45226" rIns="90452" bIns="45226" rtlCol="0"/>
          <a:lstStyle>
            <a:lvl1pPr algn="l">
              <a:defRPr sz="1200"/>
            </a:lvl1pPr>
          </a:lstStyle>
          <a:p>
            <a:endParaRPr lang="en-US"/>
          </a:p>
        </p:txBody>
      </p:sp>
      <p:sp>
        <p:nvSpPr>
          <p:cNvPr id="3" name="Date Placeholder 2"/>
          <p:cNvSpPr>
            <a:spLocks noGrp="1"/>
          </p:cNvSpPr>
          <p:nvPr>
            <p:ph type="dt" idx="1"/>
          </p:nvPr>
        </p:nvSpPr>
        <p:spPr>
          <a:xfrm>
            <a:off x="3848644" y="0"/>
            <a:ext cx="2944284" cy="496570"/>
          </a:xfrm>
          <a:prstGeom prst="rect">
            <a:avLst/>
          </a:prstGeom>
        </p:spPr>
        <p:txBody>
          <a:bodyPr vert="horz" lIns="90452" tIns="45226" rIns="90452" bIns="45226" rtlCol="0"/>
          <a:lstStyle>
            <a:lvl1pPr algn="r">
              <a:defRPr sz="1200"/>
            </a:lvl1pPr>
          </a:lstStyle>
          <a:p>
            <a:fld id="{52BB0153-D498-4A31-814E-5BFFFF903A07}" type="datetimeFigureOut">
              <a:rPr lang="en-US" smtClean="0"/>
              <a:t>1/29/2020</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0452" tIns="45226" rIns="90452" bIns="45226" rtlCol="0" anchor="ctr"/>
          <a:lstStyle/>
          <a:p>
            <a:endParaRPr lang="en-US"/>
          </a:p>
        </p:txBody>
      </p:sp>
      <p:sp>
        <p:nvSpPr>
          <p:cNvPr id="5" name="Notes Placeholder 4"/>
          <p:cNvSpPr>
            <a:spLocks noGrp="1"/>
          </p:cNvSpPr>
          <p:nvPr>
            <p:ph type="body" sz="quarter" idx="3"/>
          </p:nvPr>
        </p:nvSpPr>
        <p:spPr>
          <a:xfrm>
            <a:off x="679450" y="4717417"/>
            <a:ext cx="5435600" cy="4469130"/>
          </a:xfrm>
          <a:prstGeom prst="rect">
            <a:avLst/>
          </a:prstGeom>
        </p:spPr>
        <p:txBody>
          <a:bodyPr vert="horz" lIns="90452" tIns="45226" rIns="90452" bIns="452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7"/>
            <a:ext cx="2944284" cy="496570"/>
          </a:xfrm>
          <a:prstGeom prst="rect">
            <a:avLst/>
          </a:prstGeom>
        </p:spPr>
        <p:txBody>
          <a:bodyPr vert="horz" lIns="90452" tIns="45226" rIns="90452" bIns="45226" rtlCol="0" anchor="b"/>
          <a:lstStyle>
            <a:lvl1pPr algn="l">
              <a:defRPr sz="1200"/>
            </a:lvl1pPr>
          </a:lstStyle>
          <a:p>
            <a:endParaRPr lang="en-US"/>
          </a:p>
        </p:txBody>
      </p:sp>
      <p:sp>
        <p:nvSpPr>
          <p:cNvPr id="7" name="Slide Number Placeholder 6"/>
          <p:cNvSpPr>
            <a:spLocks noGrp="1"/>
          </p:cNvSpPr>
          <p:nvPr>
            <p:ph type="sldNum" sz="quarter" idx="5"/>
          </p:nvPr>
        </p:nvSpPr>
        <p:spPr>
          <a:xfrm>
            <a:off x="3848644" y="9433107"/>
            <a:ext cx="2944284" cy="496570"/>
          </a:xfrm>
          <a:prstGeom prst="rect">
            <a:avLst/>
          </a:prstGeom>
        </p:spPr>
        <p:txBody>
          <a:bodyPr vert="horz" lIns="90452" tIns="45226" rIns="90452" bIns="45226" rtlCol="0" anchor="b"/>
          <a:lstStyle>
            <a:lvl1pPr algn="r">
              <a:defRPr sz="1200"/>
            </a:lvl1pPr>
          </a:lstStyle>
          <a:p>
            <a:fld id="{42D26FEA-7A36-444D-BF23-453F29214FB1}" type="slidenum">
              <a:rPr lang="en-US" smtClean="0"/>
              <a:t>‹#›</a:t>
            </a:fld>
            <a:endParaRPr lang="en-US"/>
          </a:p>
        </p:txBody>
      </p:sp>
    </p:spTree>
    <p:extLst>
      <p:ext uri="{BB962C8B-B14F-4D97-AF65-F5344CB8AC3E}">
        <p14:creationId xmlns:p14="http://schemas.microsoft.com/office/powerpoint/2010/main" val="948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49D7D31-1D5C-4945-8588-80454A4EA818}" type="slidenum">
              <a:rPr lang="en-US" smtClean="0"/>
              <a:t>1</a:t>
            </a:fld>
            <a:endParaRPr lang="en-US"/>
          </a:p>
        </p:txBody>
      </p:sp>
    </p:spTree>
    <p:extLst>
      <p:ext uri="{BB962C8B-B14F-4D97-AF65-F5344CB8AC3E}">
        <p14:creationId xmlns:p14="http://schemas.microsoft.com/office/powerpoint/2010/main" val="206751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smtClean="0">
                <a:solidFill>
                  <a:schemeClr val="tx1"/>
                </a:solidFill>
                <a:latin typeface="+mn-lt"/>
                <a:ea typeface="+mn-ea"/>
                <a:cs typeface="+mn-cs"/>
              </a:rPr>
              <a:t>While medical</a:t>
            </a:r>
          </a:p>
          <a:p>
            <a:r>
              <a:rPr lang="en-ZA" sz="1200" b="0" i="0" u="none" strike="noStrike" kern="1200" baseline="0" dirty="0" smtClean="0">
                <a:solidFill>
                  <a:schemeClr val="tx1"/>
                </a:solidFill>
                <a:latin typeface="+mn-lt"/>
                <a:ea typeface="+mn-ea"/>
                <a:cs typeface="+mn-cs"/>
              </a:rPr>
              <a:t>devices offer opportunities for improved</a:t>
            </a:r>
          </a:p>
          <a:p>
            <a:r>
              <a:rPr lang="en-ZA" sz="1200" b="0" i="0" u="none" strike="noStrike" kern="1200" baseline="0" dirty="0" smtClean="0">
                <a:solidFill>
                  <a:schemeClr val="tx1"/>
                </a:solidFill>
                <a:latin typeface="+mn-lt"/>
                <a:ea typeface="+mn-ea"/>
                <a:cs typeface="+mn-cs"/>
              </a:rPr>
              <a:t>diagnosis and management of disease, they</a:t>
            </a:r>
          </a:p>
          <a:p>
            <a:r>
              <a:rPr lang="en-ZA" sz="1200" b="0" i="0" u="none" strike="noStrike" kern="1200" baseline="0" dirty="0" smtClean="0">
                <a:solidFill>
                  <a:schemeClr val="tx1"/>
                </a:solidFill>
                <a:latin typeface="+mn-lt"/>
                <a:ea typeface="+mn-ea"/>
                <a:cs typeface="+mn-cs"/>
              </a:rPr>
              <a:t>also can carry substantial risks. Governmental</a:t>
            </a:r>
          </a:p>
          <a:p>
            <a:r>
              <a:rPr lang="en-ZA" sz="1200" b="0" i="0" u="none" strike="noStrike" kern="1200" baseline="0" dirty="0" smtClean="0">
                <a:solidFill>
                  <a:schemeClr val="tx1"/>
                </a:solidFill>
                <a:latin typeface="+mn-lt"/>
                <a:ea typeface="+mn-ea"/>
                <a:cs typeface="+mn-cs"/>
              </a:rPr>
              <a:t>regulatory bodies considering new</a:t>
            </a:r>
          </a:p>
          <a:p>
            <a:r>
              <a:rPr lang="en-ZA" sz="1200" b="0" i="0" u="none" strike="noStrike" kern="1200" baseline="0" dirty="0" smtClean="0">
                <a:solidFill>
                  <a:schemeClr val="tx1"/>
                </a:solidFill>
                <a:latin typeface="+mn-lt"/>
                <a:ea typeface="+mn-ea"/>
                <a:cs typeface="+mn-cs"/>
              </a:rPr>
              <a:t>medical device approval balance the goals</a:t>
            </a:r>
          </a:p>
          <a:p>
            <a:r>
              <a:rPr lang="en-ZA" sz="1200" b="0" i="0" u="none" strike="noStrike" kern="1200" baseline="0" dirty="0" smtClean="0">
                <a:solidFill>
                  <a:schemeClr val="tx1"/>
                </a:solidFill>
                <a:latin typeface="+mn-lt"/>
                <a:ea typeface="+mn-ea"/>
                <a:cs typeface="+mn-cs"/>
              </a:rPr>
              <a:t>of expanding therapeutic options with</a:t>
            </a:r>
          </a:p>
          <a:p>
            <a:r>
              <a:rPr lang="en-ZA" sz="1200" b="0" i="0" u="none" strike="noStrike" kern="1200" baseline="0" dirty="0" smtClean="0">
                <a:solidFill>
                  <a:schemeClr val="tx1"/>
                </a:solidFill>
                <a:latin typeface="+mn-lt"/>
                <a:ea typeface="+mn-ea"/>
                <a:cs typeface="+mn-cs"/>
              </a:rPr>
              <a:t>safeguarding public health</a:t>
            </a:r>
            <a:endParaRPr lang="en-ZA" dirty="0"/>
          </a:p>
        </p:txBody>
      </p:sp>
      <p:sp>
        <p:nvSpPr>
          <p:cNvPr id="4" name="Slide Number Placeholder 3"/>
          <p:cNvSpPr>
            <a:spLocks noGrp="1"/>
          </p:cNvSpPr>
          <p:nvPr>
            <p:ph type="sldNum" sz="quarter" idx="10"/>
          </p:nvPr>
        </p:nvSpPr>
        <p:spPr/>
        <p:txBody>
          <a:bodyPr/>
          <a:lstStyle/>
          <a:p>
            <a:fld id="{42D26FEA-7A36-444D-BF23-453F29214FB1}" type="slidenum">
              <a:rPr lang="en-US" smtClean="0"/>
              <a:t>3</a:t>
            </a:fld>
            <a:endParaRPr lang="en-US"/>
          </a:p>
        </p:txBody>
      </p:sp>
    </p:spTree>
    <p:extLst>
      <p:ext uri="{BB962C8B-B14F-4D97-AF65-F5344CB8AC3E}">
        <p14:creationId xmlns:p14="http://schemas.microsoft.com/office/powerpoint/2010/main" val="425687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smtClean="0">
                <a:solidFill>
                  <a:schemeClr val="tx1"/>
                </a:solidFill>
                <a:effectLst/>
                <a:latin typeface="+mn-lt"/>
                <a:ea typeface="+mn-ea"/>
                <a:cs typeface="+mn-cs"/>
              </a:rPr>
              <a:t>Post-market surveillance consists of reactive post-market surveillance after an issue has occurred related to the IVD, and proactive post-market surveillance to scan for potential issues related to the IVD.</a:t>
            </a:r>
            <a:endParaRPr lang="en-ZA" dirty="0"/>
          </a:p>
        </p:txBody>
      </p:sp>
      <p:sp>
        <p:nvSpPr>
          <p:cNvPr id="4" name="Slide Number Placeholder 3"/>
          <p:cNvSpPr>
            <a:spLocks noGrp="1"/>
          </p:cNvSpPr>
          <p:nvPr>
            <p:ph type="sldNum" sz="quarter" idx="10"/>
          </p:nvPr>
        </p:nvSpPr>
        <p:spPr/>
        <p:txBody>
          <a:bodyPr/>
          <a:lstStyle/>
          <a:p>
            <a:fld id="{42D26FEA-7A36-444D-BF23-453F29214FB1}" type="slidenum">
              <a:rPr lang="en-US" smtClean="0"/>
              <a:t>4</a:t>
            </a:fld>
            <a:endParaRPr lang="en-US"/>
          </a:p>
        </p:txBody>
      </p:sp>
    </p:spTree>
    <p:extLst>
      <p:ext uri="{BB962C8B-B14F-4D97-AF65-F5344CB8AC3E}">
        <p14:creationId xmlns:p14="http://schemas.microsoft.com/office/powerpoint/2010/main" val="164062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ZA" sz="1200" b="0" i="0" kern="1200" dirty="0" smtClean="0">
                <a:solidFill>
                  <a:schemeClr val="tx1"/>
                </a:solidFill>
                <a:effectLst/>
                <a:latin typeface="+mn-lt"/>
                <a:ea typeface="+mn-ea"/>
                <a:cs typeface="+mn-cs"/>
              </a:rPr>
              <a:t>Reactive post-market surveillance activities include:</a:t>
            </a:r>
          </a:p>
          <a:p>
            <a:pPr fontAlgn="base"/>
            <a:r>
              <a:rPr lang="en-ZA" sz="1200" b="0" i="0" kern="1200" dirty="0" smtClean="0">
                <a:solidFill>
                  <a:schemeClr val="tx1"/>
                </a:solidFill>
                <a:effectLst/>
                <a:latin typeface="+mn-lt"/>
                <a:ea typeface="+mn-ea"/>
                <a:cs typeface="+mn-cs"/>
              </a:rPr>
              <a:t>Complaint reporting, including vigilance of mild, moderate and severe adverse events;</a:t>
            </a:r>
          </a:p>
          <a:p>
            <a:pPr fontAlgn="base"/>
            <a:r>
              <a:rPr lang="en-ZA" sz="1200" b="0" i="0" kern="1200" dirty="0" smtClean="0">
                <a:solidFill>
                  <a:schemeClr val="tx1"/>
                </a:solidFill>
                <a:effectLst/>
                <a:latin typeface="+mn-lt"/>
                <a:ea typeface="+mn-ea"/>
                <a:cs typeface="+mn-cs"/>
              </a:rPr>
              <a:t>Evaluation of data from external quality assessment schemes (proficiency testing); and</a:t>
            </a:r>
          </a:p>
          <a:p>
            <a:pPr fontAlgn="base"/>
            <a:r>
              <a:rPr lang="en-ZA" sz="1200" b="0" i="0" kern="1200" dirty="0" smtClean="0">
                <a:solidFill>
                  <a:schemeClr val="tx1"/>
                </a:solidFill>
                <a:effectLst/>
                <a:latin typeface="+mn-lt"/>
                <a:ea typeface="+mn-ea"/>
                <a:cs typeface="+mn-cs"/>
              </a:rPr>
              <a:t>end-user quality control programmes.</a:t>
            </a:r>
          </a:p>
          <a:p>
            <a:endParaRPr lang="en-ZA" dirty="0"/>
          </a:p>
        </p:txBody>
      </p:sp>
      <p:sp>
        <p:nvSpPr>
          <p:cNvPr id="4" name="Slide Number Placeholder 3"/>
          <p:cNvSpPr>
            <a:spLocks noGrp="1"/>
          </p:cNvSpPr>
          <p:nvPr>
            <p:ph type="sldNum" sz="quarter" idx="10"/>
          </p:nvPr>
        </p:nvSpPr>
        <p:spPr/>
        <p:txBody>
          <a:bodyPr/>
          <a:lstStyle/>
          <a:p>
            <a:fld id="{42D26FEA-7A36-444D-BF23-453F29214FB1}" type="slidenum">
              <a:rPr lang="en-US" smtClean="0"/>
              <a:t>5</a:t>
            </a:fld>
            <a:endParaRPr lang="en-US"/>
          </a:p>
        </p:txBody>
      </p:sp>
    </p:spTree>
    <p:extLst>
      <p:ext uri="{BB962C8B-B14F-4D97-AF65-F5344CB8AC3E}">
        <p14:creationId xmlns:p14="http://schemas.microsoft.com/office/powerpoint/2010/main" val="3238443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ZA" sz="1200" b="0" i="0" kern="1200" dirty="0" smtClean="0">
                <a:solidFill>
                  <a:schemeClr val="tx1"/>
                </a:solidFill>
                <a:effectLst/>
                <a:latin typeface="+mn-lt"/>
                <a:ea typeface="+mn-ea"/>
                <a:cs typeface="+mn-cs"/>
              </a:rPr>
              <a:t>Proactive post-market surveillance activities include:</a:t>
            </a:r>
          </a:p>
          <a:p>
            <a:pPr fontAlgn="base"/>
            <a:r>
              <a:rPr lang="en-ZA" sz="1200" b="0" i="0" kern="1200" dirty="0" smtClean="0">
                <a:solidFill>
                  <a:schemeClr val="tx1"/>
                </a:solidFill>
                <a:effectLst/>
                <a:latin typeface="+mn-lt"/>
                <a:ea typeface="+mn-ea"/>
                <a:cs typeface="+mn-cs"/>
              </a:rPr>
              <a:t>Lot verification testing (pre-distribution and post-distribution to end-users).</a:t>
            </a:r>
          </a:p>
          <a:p>
            <a:pPr fontAlgn="base"/>
            <a:r>
              <a:rPr lang="en-ZA" sz="1200" b="0" i="0" kern="1200" dirty="0" smtClean="0">
                <a:solidFill>
                  <a:schemeClr val="tx1"/>
                </a:solidFill>
                <a:effectLst/>
                <a:latin typeface="+mn-lt"/>
                <a:ea typeface="+mn-ea"/>
                <a:cs typeface="+mn-cs"/>
              </a:rPr>
              <a:t>Lot verification testing aims to identify any catastrophic product failure and to determine variation from lot to the next. Lots may either be consecutively or randomly sampled for testing on a panel of well-characterised biological specimens.</a:t>
            </a:r>
          </a:p>
          <a:p>
            <a:endParaRPr lang="en-ZA" dirty="0"/>
          </a:p>
        </p:txBody>
      </p:sp>
      <p:sp>
        <p:nvSpPr>
          <p:cNvPr id="4" name="Slide Number Placeholder 3"/>
          <p:cNvSpPr>
            <a:spLocks noGrp="1"/>
          </p:cNvSpPr>
          <p:nvPr>
            <p:ph type="sldNum" sz="quarter" idx="10"/>
          </p:nvPr>
        </p:nvSpPr>
        <p:spPr/>
        <p:txBody>
          <a:bodyPr/>
          <a:lstStyle/>
          <a:p>
            <a:fld id="{42D26FEA-7A36-444D-BF23-453F29214FB1}" type="slidenum">
              <a:rPr lang="en-US" smtClean="0"/>
              <a:t>6</a:t>
            </a:fld>
            <a:endParaRPr lang="en-US"/>
          </a:p>
        </p:txBody>
      </p:sp>
    </p:spTree>
    <p:extLst>
      <p:ext uri="{BB962C8B-B14F-4D97-AF65-F5344CB8AC3E}">
        <p14:creationId xmlns:p14="http://schemas.microsoft.com/office/powerpoint/2010/main" val="33389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 evaluated strategies for </a:t>
            </a:r>
            <a:r>
              <a:rPr lang="en-ZA" dirty="0" err="1" smtClean="0"/>
              <a:t>postmarket</a:t>
            </a:r>
            <a:r>
              <a:rPr lang="en-ZA" dirty="0" smtClean="0"/>
              <a:t> surveillance of medical devices in the United States, European Union, Japan, and China.</a:t>
            </a:r>
          </a:p>
          <a:p>
            <a:r>
              <a:rPr lang="en-ZA" dirty="0" smtClean="0"/>
              <a:t>Each system shares several common elements, including primary reliance on passive adverse event collection for marketed devices, but vary widely in their allocation of stakeholder responsibilities and mechanisms for evaluating the performance and safety of approved devices.</a:t>
            </a:r>
          </a:p>
          <a:p>
            <a:r>
              <a:rPr lang="en-ZA" dirty="0" err="1" smtClean="0"/>
              <a:t>Postmarket</a:t>
            </a:r>
            <a:r>
              <a:rPr lang="en-ZA" dirty="0" smtClean="0"/>
              <a:t> surveillance may be improved through greater system transparency, scheduled re-examination of approved devices, and balancing central and local control</a:t>
            </a:r>
            <a:endParaRPr lang="en-ZA" dirty="0"/>
          </a:p>
        </p:txBody>
      </p:sp>
      <p:sp>
        <p:nvSpPr>
          <p:cNvPr id="4" name="Slide Number Placeholder 3"/>
          <p:cNvSpPr>
            <a:spLocks noGrp="1"/>
          </p:cNvSpPr>
          <p:nvPr>
            <p:ph type="sldNum" sz="quarter" idx="10"/>
          </p:nvPr>
        </p:nvSpPr>
        <p:spPr/>
        <p:txBody>
          <a:bodyPr/>
          <a:lstStyle/>
          <a:p>
            <a:fld id="{42D26FEA-7A36-444D-BF23-453F29214FB1}" type="slidenum">
              <a:rPr lang="en-US" smtClean="0"/>
              <a:t>7</a:t>
            </a:fld>
            <a:endParaRPr lang="en-US"/>
          </a:p>
        </p:txBody>
      </p:sp>
    </p:spTree>
    <p:extLst>
      <p:ext uri="{BB962C8B-B14F-4D97-AF65-F5344CB8AC3E}">
        <p14:creationId xmlns:p14="http://schemas.microsoft.com/office/powerpoint/2010/main" val="261705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the monthly maintenance, the instrument assay and specimen reports were also downloaded and provided another level of data quality check in terms of reported tests and errors reported on Error and incidence logs</a:t>
            </a:r>
            <a:endParaRPr lang="en-ZA" dirty="0"/>
          </a:p>
        </p:txBody>
      </p:sp>
      <p:sp>
        <p:nvSpPr>
          <p:cNvPr id="4" name="Slide Number Placeholder 3"/>
          <p:cNvSpPr>
            <a:spLocks noGrp="1"/>
          </p:cNvSpPr>
          <p:nvPr>
            <p:ph type="sldNum" sz="quarter" idx="10"/>
          </p:nvPr>
        </p:nvSpPr>
        <p:spPr/>
        <p:txBody>
          <a:bodyPr/>
          <a:lstStyle/>
          <a:p>
            <a:fld id="{42D26FEA-7A36-444D-BF23-453F29214FB1}" type="slidenum">
              <a:rPr lang="en-US" smtClean="0"/>
              <a:t>9</a:t>
            </a:fld>
            <a:endParaRPr lang="en-US"/>
          </a:p>
        </p:txBody>
      </p:sp>
    </p:spTree>
    <p:extLst>
      <p:ext uri="{BB962C8B-B14F-4D97-AF65-F5344CB8AC3E}">
        <p14:creationId xmlns:p14="http://schemas.microsoft.com/office/powerpoint/2010/main" val="6302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In February, the </a:t>
            </a:r>
            <a:r>
              <a:rPr lang="en-GB" dirty="0" err="1" smtClean="0"/>
              <a:t>Alere</a:t>
            </a:r>
            <a:r>
              <a:rPr lang="en-GB" dirty="0" smtClean="0"/>
              <a:t> rate peaked at 9.3%. Recurrent errors suggested possible causes related to dirty instrument optics and incorrect cartridge loading. Corrective actions, taken in early March included use of powder-free gloves and retraining of end-users on key pre-analytical steps of testing; no further errors on the </a:t>
            </a:r>
            <a:r>
              <a:rPr lang="en-GB" dirty="0" err="1" smtClean="0"/>
              <a:t>Alere</a:t>
            </a:r>
            <a:r>
              <a:rPr lang="en-GB" dirty="0" smtClean="0"/>
              <a:t> assay were detected from mid-March on</a:t>
            </a:r>
            <a:endParaRPr lang="en-ZA" dirty="0"/>
          </a:p>
        </p:txBody>
      </p:sp>
      <p:sp>
        <p:nvSpPr>
          <p:cNvPr id="4" name="Slide Number Placeholder 3"/>
          <p:cNvSpPr>
            <a:spLocks noGrp="1"/>
          </p:cNvSpPr>
          <p:nvPr>
            <p:ph type="sldNum" sz="quarter" idx="10"/>
          </p:nvPr>
        </p:nvSpPr>
        <p:spPr/>
        <p:txBody>
          <a:bodyPr/>
          <a:lstStyle/>
          <a:p>
            <a:fld id="{42D26FEA-7A36-444D-BF23-453F29214FB1}" type="slidenum">
              <a:rPr lang="en-US" smtClean="0"/>
              <a:t>11</a:t>
            </a:fld>
            <a:endParaRPr lang="en-US"/>
          </a:p>
        </p:txBody>
      </p:sp>
    </p:spTree>
    <p:extLst>
      <p:ext uri="{BB962C8B-B14F-4D97-AF65-F5344CB8AC3E}">
        <p14:creationId xmlns:p14="http://schemas.microsoft.com/office/powerpoint/2010/main" val="890202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Lot 30401 received 23rd March 2017</a:t>
            </a:r>
          </a:p>
          <a:p>
            <a:r>
              <a:rPr lang="en-ZA" dirty="0" smtClean="0"/>
              <a:t>Lot 30502 received 15 May 2017</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a:t>
            </a:r>
            <a:r>
              <a:rPr lang="en-GB" b="1" dirty="0" smtClean="0"/>
              <a:t>Error code 5016</a:t>
            </a:r>
            <a:r>
              <a:rPr lang="en-GB" dirty="0" smtClean="0"/>
              <a:t> on Gene </a:t>
            </a:r>
            <a:r>
              <a:rPr lang="en-GB" dirty="0" err="1" smtClean="0"/>
              <a:t>Xpert</a:t>
            </a:r>
            <a:r>
              <a:rPr lang="en-GB" dirty="0" smtClean="0"/>
              <a:t> – became frequent, associated with cartridge- post run analysis, frequent errors mean more samples recollected. Cepheid had pledged to replace the lost cartridges. It was associated with cartridges of lot 30502. </a:t>
            </a:r>
            <a:r>
              <a:rPr lang="en-US" dirty="0" smtClean="0"/>
              <a:t>However, without this error code – the overall error rates remain close to manufacturer claims of 5% thereabout</a:t>
            </a:r>
            <a:endParaRPr lang="en-ZA" dirty="0" smtClean="0"/>
          </a:p>
          <a:p>
            <a:endParaRPr lang="en-ZA" dirty="0"/>
          </a:p>
        </p:txBody>
      </p:sp>
      <p:sp>
        <p:nvSpPr>
          <p:cNvPr id="4" name="Slide Number Placeholder 3"/>
          <p:cNvSpPr>
            <a:spLocks noGrp="1"/>
          </p:cNvSpPr>
          <p:nvPr>
            <p:ph type="sldNum" sz="quarter" idx="10"/>
          </p:nvPr>
        </p:nvSpPr>
        <p:spPr/>
        <p:txBody>
          <a:bodyPr/>
          <a:lstStyle/>
          <a:p>
            <a:fld id="{42D26FEA-7A36-444D-BF23-453F29214FB1}" type="slidenum">
              <a:rPr lang="en-US" smtClean="0"/>
              <a:t>12</a:t>
            </a:fld>
            <a:endParaRPr lang="en-US"/>
          </a:p>
        </p:txBody>
      </p:sp>
    </p:spTree>
    <p:extLst>
      <p:ext uri="{BB962C8B-B14F-4D97-AF65-F5344CB8AC3E}">
        <p14:creationId xmlns:p14="http://schemas.microsoft.com/office/powerpoint/2010/main" val="53781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A31E2-8CBC-3040-8744-95494BF5ADAB}" type="datetimeFigureOut">
              <a:rPr lang="en-US" smtClean="0">
                <a:solidFill>
                  <a:prstClr val="black">
                    <a:tint val="75000"/>
                  </a:prstClr>
                </a:solidFill>
              </a:rPr>
              <a:pPr/>
              <a:t>1/29/2020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26F7B2-64DF-1048-A3F4-72CC5019DF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776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A31E2-8CBC-3040-8744-95494BF5ADAB}" type="datetimeFigureOut">
              <a:rPr lang="en-US" smtClean="0">
                <a:solidFill>
                  <a:prstClr val="black">
                    <a:tint val="75000"/>
                  </a:prstClr>
                </a:solidFill>
              </a:rPr>
              <a:pPr/>
              <a:t>1/29/2020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26F7B2-64DF-1048-A3F4-72CC5019DF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957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A31E2-8CBC-3040-8744-95494BF5ADAB}" type="datetimeFigureOut">
              <a:rPr lang="en-US" smtClean="0">
                <a:solidFill>
                  <a:prstClr val="black">
                    <a:tint val="75000"/>
                  </a:prstClr>
                </a:solidFill>
              </a:rPr>
              <a:pPr/>
              <a:t>1/29/2020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26F7B2-64DF-1048-A3F4-72CC5019DF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507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 Logo only">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7092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 Mom &amp; Baby">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A31E2-8CBC-3040-8744-95494BF5ADAB}" type="datetimeFigureOut">
              <a:rPr lang="en-US" smtClean="0">
                <a:solidFill>
                  <a:prstClr val="black">
                    <a:tint val="75000"/>
                  </a:prstClr>
                </a:solidFill>
              </a:rPr>
              <a:pPr/>
              <a:t>1/29/2020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26F7B2-64DF-1048-A3F4-72CC5019DF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5600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A31E2-8CBC-3040-8744-95494BF5ADAB}" type="datetimeFigureOut">
              <a:rPr lang="en-US" smtClean="0">
                <a:solidFill>
                  <a:prstClr val="black">
                    <a:tint val="75000"/>
                  </a:prstClr>
                </a:solidFill>
              </a:rPr>
              <a:pPr/>
              <a:t>1/29/2020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26F7B2-64DF-1048-A3F4-72CC5019DF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31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A31E2-8CBC-3040-8744-95494BF5ADAB}" type="datetimeFigureOut">
              <a:rPr lang="en-US" smtClean="0">
                <a:solidFill>
                  <a:prstClr val="black">
                    <a:tint val="75000"/>
                  </a:prstClr>
                </a:solidFill>
              </a:rPr>
              <a:pPr/>
              <a:t>1/29/2020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26F7B2-64DF-1048-A3F4-72CC5019DF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774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A31E2-8CBC-3040-8744-95494BF5ADAB}" type="datetimeFigureOut">
              <a:rPr lang="en-US" smtClean="0">
                <a:solidFill>
                  <a:prstClr val="black">
                    <a:tint val="75000"/>
                  </a:prstClr>
                </a:solidFill>
              </a:rPr>
              <a:pPr/>
              <a:t>1/29/2020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626F7B2-64DF-1048-A3F4-72CC5019DF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6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A31E2-8CBC-3040-8744-95494BF5ADAB}" type="datetimeFigureOut">
              <a:rPr lang="en-US" smtClean="0">
                <a:solidFill>
                  <a:prstClr val="black">
                    <a:tint val="75000"/>
                  </a:prstClr>
                </a:solidFill>
              </a:rPr>
              <a:pPr/>
              <a:t>1/29/2020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626F7B2-64DF-1048-A3F4-72CC5019DF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A31E2-8CBC-3040-8744-95494BF5ADAB}" type="datetimeFigureOut">
              <a:rPr lang="en-US" smtClean="0">
                <a:solidFill>
                  <a:prstClr val="black">
                    <a:tint val="75000"/>
                  </a:prstClr>
                </a:solidFill>
              </a:rPr>
              <a:pPr/>
              <a:t>1/29/2020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626F7B2-64DF-1048-A3F4-72CC5019DF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124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A31E2-8CBC-3040-8744-95494BF5ADAB}" type="datetimeFigureOut">
              <a:rPr lang="en-US" smtClean="0">
                <a:solidFill>
                  <a:prstClr val="black">
                    <a:tint val="75000"/>
                  </a:prstClr>
                </a:solidFill>
              </a:rPr>
              <a:pPr/>
              <a:t>1/29/2020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26F7B2-64DF-1048-A3F4-72CC5019DF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220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A31E2-8CBC-3040-8744-95494BF5ADAB}" type="datetimeFigureOut">
              <a:rPr lang="en-US" smtClean="0">
                <a:solidFill>
                  <a:prstClr val="black">
                    <a:tint val="75000"/>
                  </a:prstClr>
                </a:solidFill>
              </a:rPr>
              <a:pPr/>
              <a:t>1/29/2020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26F7B2-64DF-1048-A3F4-72CC5019DF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977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E8A31E2-8CBC-3040-8744-95494BF5ADAB}" type="datetimeFigureOut">
              <a:rPr lang="en-US" smtClean="0">
                <a:solidFill>
                  <a:prstClr val="black">
                    <a:tint val="75000"/>
                  </a:prstClr>
                </a:solidFill>
              </a:rPr>
              <a:pPr defTabSz="457200"/>
              <a:t>1/29/2020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626F7B2-64DF-1048-A3F4-72CC5019DF5D}" type="slidenum">
              <a:rPr lang="en-US" smtClean="0">
                <a:solidFill>
                  <a:prstClr val="black">
                    <a:tint val="75000"/>
                  </a:prstClr>
                </a:solidFill>
              </a:rPr>
              <a:pPr defTabSz="457200"/>
              <a:t>‹#›</a:t>
            </a:fld>
            <a:endParaRPr lang="en-US" dirty="0">
              <a:solidFill>
                <a:prstClr val="black">
                  <a:tint val="75000"/>
                </a:prstClr>
              </a:solidFill>
            </a:endParaRPr>
          </a:p>
        </p:txBody>
      </p:sp>
      <p:pic>
        <p:nvPicPr>
          <p:cNvPr id="7" name="Picture 2" descr="https://www.unitaid.eu/ui/images/logo.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620000" y="6228649"/>
            <a:ext cx="1371600" cy="311517"/>
          </a:xfrm>
          <a:prstGeom prst="rect">
            <a:avLst/>
          </a:prstGeom>
          <a:solidFill>
            <a:schemeClr val="bg1"/>
          </a:solidFill>
        </p:spPr>
      </p:pic>
    </p:spTree>
    <p:extLst>
      <p:ext uri="{BB962C8B-B14F-4D97-AF65-F5344CB8AC3E}">
        <p14:creationId xmlns:p14="http://schemas.microsoft.com/office/powerpoint/2010/main" val="4146818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0" r:id="rId12"/>
    <p:sldLayoutId id="214748370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371/journal.pmed.1001519.t001"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091" y="381000"/>
            <a:ext cx="8866909" cy="2800767"/>
          </a:xfrm>
          <a:prstGeom prst="rect">
            <a:avLst/>
          </a:prstGeom>
          <a:noFill/>
        </p:spPr>
        <p:txBody>
          <a:bodyPr wrap="square" rtlCol="0">
            <a:spAutoFit/>
          </a:bodyPr>
          <a:lstStyle/>
          <a:p>
            <a:pPr algn="ctr" defTabSz="457200"/>
            <a:r>
              <a:rPr lang="en-US" sz="3200" b="1" dirty="0" smtClean="0">
                <a:solidFill>
                  <a:srgbClr val="0A9BDC"/>
                </a:solidFill>
                <a:latin typeface="Museo Slab 500"/>
                <a:cs typeface="Museo Slab 500"/>
              </a:rPr>
              <a:t>Optimizing </a:t>
            </a:r>
            <a:r>
              <a:rPr lang="en-US" sz="3200" b="1" dirty="0">
                <a:solidFill>
                  <a:srgbClr val="0A9BDC"/>
                </a:solidFill>
                <a:latin typeface="Museo Slab 500"/>
                <a:cs typeface="Museo Slab 500"/>
              </a:rPr>
              <a:t>Early Infant HIV Diagnosis through the Introduction of Point of Care Testing</a:t>
            </a:r>
          </a:p>
          <a:p>
            <a:pPr algn="ctr" defTabSz="457200"/>
            <a:endParaRPr lang="en-US" sz="3200" b="1" dirty="0">
              <a:solidFill>
                <a:srgbClr val="E86A0C"/>
              </a:solidFill>
              <a:latin typeface="Museo Slab 500"/>
              <a:cs typeface="Museo Slab 500"/>
            </a:endParaRPr>
          </a:p>
          <a:p>
            <a:pPr algn="r"/>
            <a:endParaRPr lang="en-US" sz="4800" dirty="0">
              <a:solidFill>
                <a:srgbClr val="DF551C"/>
              </a:solidFill>
              <a:latin typeface="Museo Slab 900"/>
              <a:cs typeface="Museo Slab 900"/>
            </a:endParaRPr>
          </a:p>
        </p:txBody>
      </p:sp>
      <p:pic>
        <p:nvPicPr>
          <p:cNvPr id="7" name="Picture 6" descr="Macintosh SSD:Users:jkim:Desktop:GD:MiscLogos:EGPAF:JPG:EPGAF_Horiz_TA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5867400"/>
            <a:ext cx="3461616" cy="838200"/>
          </a:xfrm>
          <a:prstGeom prst="rect">
            <a:avLst/>
          </a:prstGeom>
          <a:noFill/>
          <a:ln>
            <a:noFill/>
          </a:ln>
        </p:spPr>
      </p:pic>
      <p:sp>
        <p:nvSpPr>
          <p:cNvPr id="8" name="Rectangle 7"/>
          <p:cNvSpPr/>
          <p:nvPr/>
        </p:nvSpPr>
        <p:spPr>
          <a:xfrm>
            <a:off x="3777384" y="2590800"/>
            <a:ext cx="5290416" cy="1631216"/>
          </a:xfrm>
          <a:prstGeom prst="rect">
            <a:avLst/>
          </a:prstGeom>
        </p:spPr>
        <p:txBody>
          <a:bodyPr wrap="square">
            <a:spAutoFit/>
          </a:bodyPr>
          <a:lstStyle/>
          <a:p>
            <a:r>
              <a:rPr lang="en-ZA" sz="3200" b="1" dirty="0">
                <a:latin typeface="Museo Slab 500"/>
                <a:cs typeface="Museo Slab 500"/>
              </a:rPr>
              <a:t>Post-Market Surveillance </a:t>
            </a:r>
            <a:endParaRPr lang="en-ZA" sz="3200" b="1" dirty="0" smtClean="0">
              <a:latin typeface="Museo Slab 500"/>
              <a:cs typeface="Museo Slab 500"/>
            </a:endParaRPr>
          </a:p>
          <a:p>
            <a:r>
              <a:rPr lang="en-ZA" sz="3200" b="1" dirty="0" smtClean="0">
                <a:latin typeface="Museo Slab 500"/>
                <a:cs typeface="Museo Slab 500"/>
              </a:rPr>
              <a:t>Case Study</a:t>
            </a:r>
          </a:p>
          <a:p>
            <a:endParaRPr lang="en-ZA" dirty="0" smtClean="0">
              <a:latin typeface="Museo Slab 500"/>
              <a:cs typeface="Museo Slab 500"/>
            </a:endParaRPr>
          </a:p>
          <a:p>
            <a:r>
              <a:rPr lang="en-ZA" dirty="0" smtClean="0">
                <a:latin typeface="Museo Slab 500"/>
                <a:cs typeface="Museo Slab 500"/>
              </a:rPr>
              <a:t>Lesotho, October 2017</a:t>
            </a:r>
            <a:endParaRPr lang="en-ZA" dirty="0">
              <a:latin typeface="Museo Slab 500"/>
              <a:cs typeface="Museo Slab 500"/>
            </a:endParaRPr>
          </a:p>
        </p:txBody>
      </p:sp>
    </p:spTree>
    <p:extLst>
      <p:ext uri="{BB962C8B-B14F-4D97-AF65-F5344CB8AC3E}">
        <p14:creationId xmlns:p14="http://schemas.microsoft.com/office/powerpoint/2010/main" val="336199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94" y="334926"/>
            <a:ext cx="8686800" cy="1143000"/>
          </a:xfrm>
        </p:spPr>
        <p:txBody>
          <a:bodyPr>
            <a:noAutofit/>
          </a:bodyPr>
          <a:lstStyle/>
          <a:p>
            <a:r>
              <a:rPr lang="en-ZA" sz="3200" dirty="0" smtClean="0">
                <a:solidFill>
                  <a:srgbClr val="0A9BDC"/>
                </a:solidFill>
                <a:latin typeface="Museo Slab 300" panose="02000000000000000000" pitchFamily="50" charset="0"/>
              </a:rPr>
              <a:t>IQC Failure, </a:t>
            </a:r>
            <a:r>
              <a:rPr lang="en-ZA" sz="3200" dirty="0">
                <a:solidFill>
                  <a:srgbClr val="0A9BDC"/>
                </a:solidFill>
                <a:latin typeface="Museo Slab 300" panose="02000000000000000000" pitchFamily="50" charset="0"/>
              </a:rPr>
              <a:t>Invalid And No Result Analysis </a:t>
            </a:r>
            <a:r>
              <a:rPr lang="en-ZA" sz="3200" dirty="0" smtClean="0">
                <a:solidFill>
                  <a:srgbClr val="0A9BDC"/>
                </a:solidFill>
                <a:latin typeface="Museo Slab 300" panose="02000000000000000000" pitchFamily="50" charset="0"/>
              </a:rPr>
              <a:t>Report</a:t>
            </a:r>
            <a:r>
              <a:rPr lang="en-ZA" sz="3200" dirty="0"/>
              <a:t/>
            </a:r>
            <a:br>
              <a:rPr lang="en-ZA" sz="3200" dirty="0"/>
            </a:br>
            <a:endParaRPr lang="en-ZA" sz="3200" dirty="0"/>
          </a:p>
        </p:txBody>
      </p:sp>
      <p:pic>
        <p:nvPicPr>
          <p:cNvPr id="4" name="Content Placeholder 3"/>
          <p:cNvPicPr>
            <a:picLocks noGrp="1" noChangeAspect="1"/>
          </p:cNvPicPr>
          <p:nvPr>
            <p:ph idx="1"/>
          </p:nvPr>
        </p:nvPicPr>
        <p:blipFill>
          <a:blip r:embed="rId2"/>
          <a:stretch>
            <a:fillRect/>
          </a:stretch>
        </p:blipFill>
        <p:spPr>
          <a:xfrm>
            <a:off x="395902" y="1447800"/>
            <a:ext cx="8551676" cy="1905000"/>
          </a:xfrm>
          <a:prstGeom prst="rect">
            <a:avLst/>
          </a:prstGeom>
          <a:ln w="28575">
            <a:solidFill>
              <a:srgbClr val="FF0000"/>
            </a:solidFill>
          </a:ln>
        </p:spPr>
      </p:pic>
      <p:pic>
        <p:nvPicPr>
          <p:cNvPr id="5" name="Picture 4"/>
          <p:cNvPicPr>
            <a:picLocks noChangeAspect="1"/>
          </p:cNvPicPr>
          <p:nvPr/>
        </p:nvPicPr>
        <p:blipFill>
          <a:blip r:embed="rId3"/>
          <a:stretch>
            <a:fillRect/>
          </a:stretch>
        </p:blipFill>
        <p:spPr>
          <a:xfrm>
            <a:off x="395902" y="3657600"/>
            <a:ext cx="8551676" cy="2120625"/>
          </a:xfrm>
          <a:prstGeom prst="rect">
            <a:avLst/>
          </a:prstGeom>
          <a:ln w="28575">
            <a:solidFill>
              <a:srgbClr val="002060"/>
            </a:solidFill>
          </a:ln>
        </p:spPr>
      </p:pic>
    </p:spTree>
    <p:extLst>
      <p:ext uri="{BB962C8B-B14F-4D97-AF65-F5344CB8AC3E}">
        <p14:creationId xmlns:p14="http://schemas.microsoft.com/office/powerpoint/2010/main" val="1405576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609"/>
            <a:ext cx="8229600" cy="1143000"/>
          </a:xfrm>
        </p:spPr>
        <p:txBody>
          <a:bodyPr>
            <a:noAutofit/>
          </a:bodyPr>
          <a:lstStyle/>
          <a:p>
            <a:r>
              <a:rPr lang="en-US" sz="3200" dirty="0">
                <a:solidFill>
                  <a:srgbClr val="0A9BDC"/>
                </a:solidFill>
                <a:latin typeface="Museo Slab 300" panose="02000000000000000000" pitchFamily="50" charset="0"/>
                <a:cs typeface="Arial" panose="020B0604020202020204" pitchFamily="34" charset="0"/>
              </a:rPr>
              <a:t>Example of </a:t>
            </a:r>
            <a:r>
              <a:rPr lang="en-US" sz="3200" dirty="0" smtClean="0">
                <a:solidFill>
                  <a:srgbClr val="0A9BDC"/>
                </a:solidFill>
                <a:latin typeface="Museo Slab 300" panose="02000000000000000000" pitchFamily="50" charset="0"/>
                <a:cs typeface="Arial" panose="020B0604020202020204" pitchFamily="34" charset="0"/>
              </a:rPr>
              <a:t>IQC failure </a:t>
            </a:r>
            <a:r>
              <a:rPr lang="en-US" sz="3200" dirty="0">
                <a:solidFill>
                  <a:srgbClr val="0A9BDC"/>
                </a:solidFill>
                <a:latin typeface="Museo Slab 300" panose="02000000000000000000" pitchFamily="50" charset="0"/>
                <a:cs typeface="Arial" panose="020B0604020202020204" pitchFamily="34" charset="0"/>
              </a:rPr>
              <a:t>analysis reporting in Lesotho</a:t>
            </a:r>
            <a:endParaRPr lang="en-ZA" sz="3200" dirty="0">
              <a:solidFill>
                <a:srgbClr val="0A9BDC"/>
              </a:solidFill>
              <a:latin typeface="Museo Slab 300" panose="02000000000000000000" pitchFamily="50" charset="0"/>
            </a:endParaRPr>
          </a:p>
        </p:txBody>
      </p:sp>
      <p:graphicFrame>
        <p:nvGraphicFramePr>
          <p:cNvPr id="4" name="Chart 3"/>
          <p:cNvGraphicFramePr>
            <a:graphicFrameLocks/>
          </p:cNvGraphicFramePr>
          <p:nvPr>
            <p:extLst>
              <p:ext uri="{D42A27DB-BD31-4B8C-83A1-F6EECF244321}">
                <p14:modId xmlns:p14="http://schemas.microsoft.com/office/powerpoint/2010/main" val="2362823322"/>
              </p:ext>
            </p:extLst>
          </p:nvPr>
        </p:nvGraphicFramePr>
        <p:xfrm>
          <a:off x="1525919" y="1417638"/>
          <a:ext cx="6092161" cy="322939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38200" y="4851062"/>
            <a:ext cx="7924800" cy="1323439"/>
          </a:xfrm>
          <a:prstGeom prst="rect">
            <a:avLst/>
          </a:prstGeom>
        </p:spPr>
        <p:txBody>
          <a:bodyPr wrap="square">
            <a:spAutoFit/>
          </a:bodyPr>
          <a:lstStyle/>
          <a:p>
            <a:r>
              <a:rPr lang="en-GB" sz="1600" dirty="0">
                <a:latin typeface="Museo Slab 100" panose="02000000000000000000" pitchFamily="50" charset="0"/>
              </a:rPr>
              <a:t>In February, the </a:t>
            </a:r>
            <a:r>
              <a:rPr lang="en-GB" sz="1600" dirty="0" err="1">
                <a:latin typeface="Museo Slab 100" panose="02000000000000000000" pitchFamily="50" charset="0"/>
              </a:rPr>
              <a:t>Alere</a:t>
            </a:r>
            <a:r>
              <a:rPr lang="en-GB" sz="1600" dirty="0">
                <a:latin typeface="Museo Slab 100" panose="02000000000000000000" pitchFamily="50" charset="0"/>
              </a:rPr>
              <a:t> rate peaked at 9.3%. Recurrent </a:t>
            </a:r>
            <a:r>
              <a:rPr lang="en-GB" sz="1600" dirty="0" smtClean="0">
                <a:latin typeface="Museo Slab 100" panose="02000000000000000000" pitchFamily="50" charset="0"/>
              </a:rPr>
              <a:t>IQC failures </a:t>
            </a:r>
            <a:r>
              <a:rPr lang="en-GB" sz="1600" dirty="0">
                <a:latin typeface="Museo Slab 100" panose="02000000000000000000" pitchFamily="50" charset="0"/>
              </a:rPr>
              <a:t>suggested possible causes related to dirty instrument optics and incorrect cartridge loading. Corrective actions, taken in early March included use of powder-free gloves and retraining of end-users on key pre-analytical steps of testing; no further errors on the </a:t>
            </a:r>
            <a:r>
              <a:rPr lang="en-GB" sz="1600" dirty="0" err="1">
                <a:latin typeface="Museo Slab 100" panose="02000000000000000000" pitchFamily="50" charset="0"/>
              </a:rPr>
              <a:t>Alere</a:t>
            </a:r>
            <a:r>
              <a:rPr lang="en-GB" sz="1600" dirty="0">
                <a:latin typeface="Museo Slab 100" panose="02000000000000000000" pitchFamily="50" charset="0"/>
              </a:rPr>
              <a:t> assay were detected from mid-March on</a:t>
            </a:r>
            <a:endParaRPr lang="en-ZA" sz="1600" dirty="0">
              <a:latin typeface="Museo Slab 100" panose="02000000000000000000" pitchFamily="50" charset="0"/>
            </a:endParaRPr>
          </a:p>
        </p:txBody>
      </p:sp>
    </p:spTree>
    <p:extLst>
      <p:ext uri="{BB962C8B-B14F-4D97-AF65-F5344CB8AC3E}">
        <p14:creationId xmlns:p14="http://schemas.microsoft.com/office/powerpoint/2010/main" val="4260043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44474"/>
            <a:ext cx="8229600" cy="1143000"/>
          </a:xfrm>
        </p:spPr>
        <p:txBody>
          <a:bodyPr>
            <a:noAutofit/>
          </a:bodyPr>
          <a:lstStyle/>
          <a:p>
            <a:r>
              <a:rPr lang="en-US" sz="3200" dirty="0">
                <a:solidFill>
                  <a:srgbClr val="0A9BDC"/>
                </a:solidFill>
                <a:latin typeface="Museo Slab 300" panose="02000000000000000000" pitchFamily="50" charset="0"/>
                <a:ea typeface="+mn-ea"/>
                <a:cs typeface="Arial" panose="020B0604020202020204" pitchFamily="34" charset="0"/>
              </a:rPr>
              <a:t>Process followed to report the Cepheid cartridges problem to WHO-PQ</a:t>
            </a:r>
            <a:endParaRPr lang="en-ZA" sz="3200" dirty="0">
              <a:solidFill>
                <a:srgbClr val="0A9BDC"/>
              </a:solidFill>
              <a:latin typeface="Museo Slab 300" panose="02000000000000000000" pitchFamily="50" charset="0"/>
              <a:ea typeface="+mn-ea"/>
              <a:cs typeface="Arial" panose="020B0604020202020204" pitchFamily="34" charset="0"/>
            </a:endParaRPr>
          </a:p>
        </p:txBody>
      </p:sp>
      <p:sp>
        <p:nvSpPr>
          <p:cNvPr id="3" name="Content Placeholder 2"/>
          <p:cNvSpPr>
            <a:spLocks noGrp="1"/>
          </p:cNvSpPr>
          <p:nvPr>
            <p:ph idx="1"/>
          </p:nvPr>
        </p:nvSpPr>
        <p:spPr>
          <a:xfrm>
            <a:off x="457200" y="1616075"/>
            <a:ext cx="8229600" cy="4708525"/>
          </a:xfrm>
        </p:spPr>
        <p:txBody>
          <a:bodyPr>
            <a:normAutofit fontScale="92500" lnSpcReduction="10000"/>
          </a:bodyPr>
          <a:lstStyle/>
          <a:p>
            <a:r>
              <a:rPr lang="en-US" sz="2600" dirty="0" smtClean="0">
                <a:latin typeface="Museo Slab 100" panose="02000000000000000000" pitchFamily="50" charset="0"/>
              </a:rPr>
              <a:t>EGPAF reached out to Cepheid regarding lot </a:t>
            </a:r>
            <a:r>
              <a:rPr lang="en-ZA" sz="2600" dirty="0">
                <a:latin typeface="Museo Slab 100" panose="02000000000000000000" pitchFamily="50" charset="0"/>
              </a:rPr>
              <a:t>Lot </a:t>
            </a:r>
            <a:r>
              <a:rPr lang="en-ZA" sz="2600" b="1" dirty="0">
                <a:latin typeface="Museo Slab 100" panose="02000000000000000000" pitchFamily="50" charset="0"/>
              </a:rPr>
              <a:t>30401</a:t>
            </a:r>
            <a:r>
              <a:rPr lang="en-ZA" sz="2600" dirty="0">
                <a:latin typeface="Museo Slab 100" panose="02000000000000000000" pitchFamily="50" charset="0"/>
              </a:rPr>
              <a:t> </a:t>
            </a:r>
            <a:r>
              <a:rPr lang="en-US" sz="2600" dirty="0" smtClean="0">
                <a:latin typeface="Museo Slab 100" panose="02000000000000000000" pitchFamily="50" charset="0"/>
              </a:rPr>
              <a:t>and </a:t>
            </a:r>
            <a:r>
              <a:rPr lang="en-ZA" sz="2600" dirty="0">
                <a:latin typeface="Museo Slab 100" panose="02000000000000000000" pitchFamily="50" charset="0"/>
              </a:rPr>
              <a:t>Lot </a:t>
            </a:r>
            <a:r>
              <a:rPr lang="en-ZA" sz="2600" b="1" dirty="0">
                <a:latin typeface="Museo Slab 100" panose="02000000000000000000" pitchFamily="50" charset="0"/>
              </a:rPr>
              <a:t>30502</a:t>
            </a:r>
            <a:r>
              <a:rPr lang="en-ZA" sz="2600" dirty="0">
                <a:latin typeface="Museo Slab 100" panose="02000000000000000000" pitchFamily="50" charset="0"/>
              </a:rPr>
              <a:t> </a:t>
            </a:r>
            <a:endParaRPr lang="en-US" sz="2600" dirty="0" smtClean="0">
              <a:latin typeface="Museo Slab 100" panose="02000000000000000000" pitchFamily="50" charset="0"/>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endParaRPr lang="en-US" dirty="0" smtClean="0"/>
          </a:p>
          <a:p>
            <a:r>
              <a:rPr lang="en-US" sz="2600" dirty="0" smtClean="0">
                <a:latin typeface="Museo Slab 100" panose="02000000000000000000" pitchFamily="50" charset="0"/>
              </a:rPr>
              <a:t>Cameroon had similar rates for the same </a:t>
            </a:r>
            <a:r>
              <a:rPr lang="en-ZA" sz="2600" dirty="0" smtClean="0">
                <a:latin typeface="Museo Slab 100" panose="02000000000000000000" pitchFamily="50" charset="0"/>
              </a:rPr>
              <a:t>Lot </a:t>
            </a:r>
            <a:r>
              <a:rPr lang="en-US" sz="2600" b="1" dirty="0" smtClean="0">
                <a:latin typeface="Museo Slab 100" panose="02000000000000000000" pitchFamily="50" charset="0"/>
              </a:rPr>
              <a:t>numbers </a:t>
            </a:r>
            <a:r>
              <a:rPr lang="en-ZA" sz="2600" dirty="0" smtClean="0">
                <a:latin typeface="Museo Slab 100" panose="02000000000000000000" pitchFamily="50" charset="0"/>
              </a:rPr>
              <a:t>(56 %)</a:t>
            </a:r>
            <a:endParaRPr lang="en-US" sz="2600" dirty="0">
              <a:latin typeface="Museo Slab 100" panose="02000000000000000000" pitchFamily="50" charset="0"/>
            </a:endParaRPr>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4173158260"/>
              </p:ext>
            </p:extLst>
          </p:nvPr>
        </p:nvGraphicFramePr>
        <p:xfrm>
          <a:off x="457200" y="2636837"/>
          <a:ext cx="8305799" cy="2682240"/>
        </p:xfrm>
        <a:graphic>
          <a:graphicData uri="http://schemas.openxmlformats.org/drawingml/2006/table">
            <a:tbl>
              <a:tblPr/>
              <a:tblGrid>
                <a:gridCol w="1355434">
                  <a:extLst>
                    <a:ext uri="{9D8B030D-6E8A-4147-A177-3AD203B41FA5}">
                      <a16:colId xmlns:a16="http://schemas.microsoft.com/office/drawing/2014/main" val="4188240080"/>
                    </a:ext>
                  </a:extLst>
                </a:gridCol>
                <a:gridCol w="1097642">
                  <a:extLst>
                    <a:ext uri="{9D8B030D-6E8A-4147-A177-3AD203B41FA5}">
                      <a16:colId xmlns:a16="http://schemas.microsoft.com/office/drawing/2014/main" val="2708836672"/>
                    </a:ext>
                  </a:extLst>
                </a:gridCol>
                <a:gridCol w="1386396">
                  <a:extLst>
                    <a:ext uri="{9D8B030D-6E8A-4147-A177-3AD203B41FA5}">
                      <a16:colId xmlns:a16="http://schemas.microsoft.com/office/drawing/2014/main" val="4101050974"/>
                    </a:ext>
                  </a:extLst>
                </a:gridCol>
                <a:gridCol w="626728">
                  <a:extLst>
                    <a:ext uri="{9D8B030D-6E8A-4147-A177-3AD203B41FA5}">
                      <a16:colId xmlns:a16="http://schemas.microsoft.com/office/drawing/2014/main" val="1050891153"/>
                    </a:ext>
                  </a:extLst>
                </a:gridCol>
                <a:gridCol w="853244">
                  <a:extLst>
                    <a:ext uri="{9D8B030D-6E8A-4147-A177-3AD203B41FA5}">
                      <a16:colId xmlns:a16="http://schemas.microsoft.com/office/drawing/2014/main" val="1904685919"/>
                    </a:ext>
                  </a:extLst>
                </a:gridCol>
                <a:gridCol w="853244">
                  <a:extLst>
                    <a:ext uri="{9D8B030D-6E8A-4147-A177-3AD203B41FA5}">
                      <a16:colId xmlns:a16="http://schemas.microsoft.com/office/drawing/2014/main" val="499251217"/>
                    </a:ext>
                  </a:extLst>
                </a:gridCol>
                <a:gridCol w="1119883">
                  <a:extLst>
                    <a:ext uri="{9D8B030D-6E8A-4147-A177-3AD203B41FA5}">
                      <a16:colId xmlns:a16="http://schemas.microsoft.com/office/drawing/2014/main" val="324078254"/>
                    </a:ext>
                  </a:extLst>
                </a:gridCol>
                <a:gridCol w="1013228">
                  <a:extLst>
                    <a:ext uri="{9D8B030D-6E8A-4147-A177-3AD203B41FA5}">
                      <a16:colId xmlns:a16="http://schemas.microsoft.com/office/drawing/2014/main" val="2986287890"/>
                    </a:ext>
                  </a:extLst>
                </a:gridCol>
              </a:tblGrid>
              <a:tr h="771525">
                <a:tc>
                  <a:txBody>
                    <a:bodyPr/>
                    <a:lstStyle/>
                    <a:p>
                      <a:pPr algn="l" fontAlgn="b"/>
                      <a:r>
                        <a:rPr lang="en-ZA" sz="1600" b="1" i="0" u="none" strike="noStrike" dirty="0">
                          <a:solidFill>
                            <a:srgbClr val="000000"/>
                          </a:solidFill>
                          <a:effectLst/>
                          <a:latin typeface="Museo Slab 100" panose="02000000000000000000" pitchFamily="50" charset="0"/>
                        </a:rPr>
                        <a:t>site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Museo Slab 100" panose="02000000000000000000" pitchFamily="50" charset="0"/>
                        </a:rPr>
                        <a:t>started testing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Museo Slab 100" panose="02000000000000000000" pitchFamily="50" charset="0"/>
                        </a:rPr>
                        <a:t>number of tests since 27 March to 14 July 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a:solidFill>
                            <a:srgbClr val="000000"/>
                          </a:solidFill>
                          <a:effectLst/>
                          <a:latin typeface="Museo Slab 100" panose="02000000000000000000" pitchFamily="50" charset="0"/>
                        </a:rPr>
                        <a:t>total # of errors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Museo Slab 100" panose="02000000000000000000" pitchFamily="50" charset="0"/>
                        </a:rPr>
                        <a:t>overall </a:t>
                      </a:r>
                      <a:r>
                        <a:rPr lang="en-ZA" sz="1600" b="1" i="0" u="none" strike="noStrike" dirty="0" smtClean="0">
                          <a:solidFill>
                            <a:srgbClr val="000000"/>
                          </a:solidFill>
                          <a:effectLst/>
                          <a:latin typeface="Museo Slab 100" panose="02000000000000000000" pitchFamily="50" charset="0"/>
                        </a:rPr>
                        <a:t>IQC error </a:t>
                      </a:r>
                      <a:r>
                        <a:rPr lang="en-ZA" sz="1600" b="1" i="0" u="none" strike="noStrike" dirty="0">
                          <a:solidFill>
                            <a:srgbClr val="000000"/>
                          </a:solidFill>
                          <a:effectLst/>
                          <a:latin typeface="Museo Slab 100" panose="02000000000000000000" pitchFamily="50" charset="0"/>
                        </a:rPr>
                        <a:t>rate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Museo Slab 100" panose="02000000000000000000" pitchFamily="50" charset="0"/>
                        </a:rPr>
                        <a:t># </a:t>
                      </a:r>
                      <a:r>
                        <a:rPr lang="en-ZA" sz="1600" b="1" i="0" u="none" strike="noStrike" dirty="0" smtClean="0">
                          <a:solidFill>
                            <a:srgbClr val="000000"/>
                          </a:solidFill>
                          <a:effectLst/>
                          <a:latin typeface="Museo Slab 100" panose="02000000000000000000" pitchFamily="50" charset="0"/>
                        </a:rPr>
                        <a:t>of IQC </a:t>
                      </a:r>
                      <a:r>
                        <a:rPr lang="en-ZA" sz="1600" b="1" i="0" u="none" strike="noStrike" dirty="0">
                          <a:solidFill>
                            <a:srgbClr val="000000"/>
                          </a:solidFill>
                          <a:effectLst/>
                          <a:latin typeface="Museo Slab 100" panose="02000000000000000000" pitchFamily="50" charset="0"/>
                        </a:rPr>
                        <a:t>error 5016 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Museo Slab 100" panose="02000000000000000000" pitchFamily="50" charset="0"/>
                        </a:rPr>
                        <a:t>Proportion </a:t>
                      </a:r>
                      <a:r>
                        <a:rPr lang="en-ZA" sz="1600" b="1" i="0" u="none" strike="noStrike" dirty="0" smtClean="0">
                          <a:solidFill>
                            <a:srgbClr val="000000"/>
                          </a:solidFill>
                          <a:effectLst/>
                          <a:latin typeface="Museo Slab 100" panose="02000000000000000000" pitchFamily="50" charset="0"/>
                        </a:rPr>
                        <a:t>of Code</a:t>
                      </a:r>
                      <a:r>
                        <a:rPr lang="en-ZA" sz="1600" b="1" i="0" u="none" strike="noStrike" baseline="0" dirty="0" smtClean="0">
                          <a:solidFill>
                            <a:srgbClr val="000000"/>
                          </a:solidFill>
                          <a:effectLst/>
                          <a:latin typeface="Museo Slab 100" panose="02000000000000000000" pitchFamily="50" charset="0"/>
                        </a:rPr>
                        <a:t> </a:t>
                      </a:r>
                      <a:r>
                        <a:rPr lang="en-ZA" sz="1600" b="1" i="0" u="none" strike="noStrike" dirty="0" smtClean="0">
                          <a:solidFill>
                            <a:srgbClr val="000000"/>
                          </a:solidFill>
                          <a:effectLst/>
                          <a:latin typeface="Museo Slab 100" panose="02000000000000000000" pitchFamily="50" charset="0"/>
                        </a:rPr>
                        <a:t> </a:t>
                      </a:r>
                      <a:r>
                        <a:rPr lang="en-ZA" sz="1600" b="1" i="0" u="none" strike="noStrike" dirty="0">
                          <a:solidFill>
                            <a:srgbClr val="000000"/>
                          </a:solidFill>
                          <a:effectLst/>
                          <a:latin typeface="Museo Slab 100" panose="02000000000000000000" pitchFamily="50" charset="0"/>
                        </a:rPr>
                        <a:t>5016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3D8"/>
                    </a:solidFill>
                  </a:tcPr>
                </a:tc>
                <a:tc>
                  <a:txBody>
                    <a:bodyPr/>
                    <a:lstStyle/>
                    <a:p>
                      <a:pPr algn="ctr" fontAlgn="b"/>
                      <a:r>
                        <a:rPr lang="en-ZA" sz="1600" b="1" i="0" u="none" strike="noStrike">
                          <a:solidFill>
                            <a:srgbClr val="000000"/>
                          </a:solidFill>
                          <a:effectLst/>
                          <a:latin typeface="Museo Slab 100" panose="02000000000000000000" pitchFamily="50" charset="0"/>
                        </a:rPr>
                        <a:t>overall error rate excluding code 5016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3D8"/>
                    </a:solidFill>
                  </a:tcPr>
                </a:tc>
                <a:extLst>
                  <a:ext uri="{0D108BD9-81ED-4DB2-BD59-A6C34878D82A}">
                    <a16:rowId xmlns:a16="http://schemas.microsoft.com/office/drawing/2014/main" val="72997370"/>
                  </a:ext>
                </a:extLst>
              </a:tr>
              <a:tr h="190500">
                <a:tc>
                  <a:txBody>
                    <a:bodyPr/>
                    <a:lstStyle/>
                    <a:p>
                      <a:pPr algn="l" fontAlgn="b"/>
                      <a:r>
                        <a:rPr lang="en-ZA" sz="1600" b="0" i="0" u="none" strike="noStrike">
                          <a:solidFill>
                            <a:srgbClr val="000000"/>
                          </a:solidFill>
                          <a:effectLst/>
                          <a:latin typeface="Museo Slab 100" panose="02000000000000000000" pitchFamily="50" charset="0"/>
                        </a:rPr>
                        <a:t>Mafeteng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Museo Slab 100" panose="02000000000000000000" pitchFamily="50" charset="0"/>
                        </a:rPr>
                        <a:t>22-Dec-16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Museo Slab 100" panose="02000000000000000000" pitchFamily="50" charset="0"/>
                        </a:rPr>
                        <a:t>456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a:solidFill>
                            <a:srgbClr val="000000"/>
                          </a:solidFill>
                          <a:effectLst/>
                          <a:latin typeface="Museo Slab 100" panose="02000000000000000000" pitchFamily="50"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Museo Slab 100" panose="02000000000000000000" pitchFamily="50"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Museo Slab 100" panose="02000000000000000000" pitchFamily="50"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chemeClr val="bg1">
                              <a:lumMod val="95000"/>
                            </a:schemeClr>
                          </a:solidFill>
                          <a:effectLst/>
                          <a:latin typeface="Museo Slab 100" panose="02000000000000000000" pitchFamily="50"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600" b="0" i="0" u="none" strike="noStrike" dirty="0">
                          <a:solidFill>
                            <a:schemeClr val="bg1">
                              <a:lumMod val="95000"/>
                            </a:schemeClr>
                          </a:solidFill>
                          <a:effectLst/>
                          <a:latin typeface="Museo Slab 100" panose="02000000000000000000" pitchFamily="50" charset="0"/>
                        </a:rPr>
                        <a:t>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07005021"/>
                  </a:ext>
                </a:extLst>
              </a:tr>
              <a:tr h="190500">
                <a:tc>
                  <a:txBody>
                    <a:bodyPr/>
                    <a:lstStyle/>
                    <a:p>
                      <a:pPr algn="l" fontAlgn="b"/>
                      <a:r>
                        <a:rPr lang="en-ZA" sz="1600" b="0" i="0" u="none" strike="noStrike">
                          <a:solidFill>
                            <a:srgbClr val="000000"/>
                          </a:solidFill>
                          <a:effectLst/>
                          <a:latin typeface="Museo Slab 100" panose="02000000000000000000" pitchFamily="50" charset="0"/>
                        </a:rPr>
                        <a:t>Likotsi</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Museo Slab 100" panose="02000000000000000000" pitchFamily="50" charset="0"/>
                        </a:rPr>
                        <a:t>2-Jan-17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Museo Slab 100" panose="02000000000000000000" pitchFamily="50" charset="0"/>
                        </a:rPr>
                        <a:t>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a:solidFill>
                            <a:srgbClr val="000000"/>
                          </a:solidFill>
                          <a:effectLst/>
                          <a:latin typeface="Museo Slab 100" panose="02000000000000000000" pitchFamily="50"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Museo Slab 100" panose="02000000000000000000" pitchFamily="50"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Museo Slab 100" panose="02000000000000000000" pitchFamily="50"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chemeClr val="bg1">
                              <a:lumMod val="95000"/>
                            </a:schemeClr>
                          </a:solidFill>
                          <a:effectLst/>
                          <a:latin typeface="Museo Slab 100" panose="02000000000000000000" pitchFamily="50"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600" b="0" i="0" u="none" strike="noStrike">
                          <a:solidFill>
                            <a:schemeClr val="bg1">
                              <a:lumMod val="95000"/>
                            </a:schemeClr>
                          </a:solidFill>
                          <a:effectLst/>
                          <a:latin typeface="Museo Slab 100" panose="02000000000000000000" pitchFamily="50" charset="0"/>
                        </a:rPr>
                        <a:t>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010272388"/>
                  </a:ext>
                </a:extLst>
              </a:tr>
              <a:tr h="190500">
                <a:tc>
                  <a:txBody>
                    <a:bodyPr/>
                    <a:lstStyle/>
                    <a:p>
                      <a:pPr algn="l" fontAlgn="b"/>
                      <a:r>
                        <a:rPr lang="en-ZA" sz="1600" b="0" i="0" u="none" strike="noStrike">
                          <a:solidFill>
                            <a:srgbClr val="000000"/>
                          </a:solidFill>
                          <a:effectLst/>
                          <a:latin typeface="Museo Slab 100" panose="02000000000000000000" pitchFamily="50" charset="0"/>
                        </a:rPr>
                        <a:t>Maluti SDA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Museo Slab 100" panose="02000000000000000000" pitchFamily="50" charset="0"/>
                        </a:rPr>
                        <a:t>8-Jun-17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Museo Slab 100" panose="02000000000000000000" pitchFamily="50" charset="0"/>
                        </a:rPr>
                        <a:t>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a:solidFill>
                            <a:srgbClr val="000000"/>
                          </a:solidFill>
                          <a:effectLst/>
                          <a:latin typeface="Museo Slab 100" panose="02000000000000000000" pitchFamily="50"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Museo Slab 100" panose="02000000000000000000" pitchFamily="50"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Museo Slab 100" panose="02000000000000000000" pitchFamily="50"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chemeClr val="bg1">
                              <a:lumMod val="95000"/>
                            </a:schemeClr>
                          </a:solidFill>
                          <a:effectLst/>
                          <a:latin typeface="Museo Slab 100" panose="02000000000000000000" pitchFamily="50"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600" b="0" i="0" u="none" strike="noStrike">
                          <a:solidFill>
                            <a:schemeClr val="bg1">
                              <a:lumMod val="95000"/>
                            </a:schemeClr>
                          </a:solidFill>
                          <a:effectLst/>
                          <a:latin typeface="Museo Slab 100" panose="02000000000000000000" pitchFamily="50" charset="0"/>
                        </a:rPr>
                        <a:t>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737225991"/>
                  </a:ext>
                </a:extLst>
              </a:tr>
              <a:tr h="190500">
                <a:tc>
                  <a:txBody>
                    <a:bodyPr/>
                    <a:lstStyle/>
                    <a:p>
                      <a:pPr algn="l" fontAlgn="b"/>
                      <a:r>
                        <a:rPr lang="en-ZA" sz="1600" b="0" i="0" u="none" strike="noStrike">
                          <a:solidFill>
                            <a:srgbClr val="000000"/>
                          </a:solidFill>
                          <a:effectLst/>
                          <a:latin typeface="Museo Slab 100" panose="02000000000000000000" pitchFamily="50" charset="0"/>
                        </a:rPr>
                        <a:t>Seboche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Museo Slab 100" panose="02000000000000000000" pitchFamily="50" charset="0"/>
                        </a:rPr>
                        <a:t>6-Jun-17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Museo Slab 100" panose="02000000000000000000" pitchFamily="50"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a:solidFill>
                            <a:srgbClr val="000000"/>
                          </a:solidFill>
                          <a:effectLst/>
                          <a:latin typeface="Museo Slab 100" panose="02000000000000000000" pitchFamily="50"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Museo Slab 100" panose="02000000000000000000" pitchFamily="50"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Museo Slab 100" panose="02000000000000000000" pitchFamily="50"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chemeClr val="bg1">
                              <a:lumMod val="95000"/>
                            </a:schemeClr>
                          </a:solidFill>
                          <a:effectLst/>
                          <a:latin typeface="Museo Slab 100" panose="02000000000000000000" pitchFamily="50"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600" b="0" i="0" u="none" strike="noStrike" dirty="0">
                          <a:solidFill>
                            <a:schemeClr val="bg1">
                              <a:lumMod val="95000"/>
                            </a:schemeClr>
                          </a:solidFill>
                          <a:effectLst/>
                          <a:latin typeface="Museo Slab 100" panose="02000000000000000000" pitchFamily="50" charset="0"/>
                        </a:rPr>
                        <a:t>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121585781"/>
                  </a:ext>
                </a:extLst>
              </a:tr>
              <a:tr h="190500">
                <a:tc>
                  <a:txBody>
                    <a:bodyPr/>
                    <a:lstStyle/>
                    <a:p>
                      <a:pPr algn="l" fontAlgn="b"/>
                      <a:r>
                        <a:rPr lang="en-ZA" sz="1600" b="0" i="0" u="none" strike="noStrike">
                          <a:solidFill>
                            <a:srgbClr val="000000"/>
                          </a:solidFill>
                          <a:effectLst/>
                          <a:latin typeface="Museo Slab 100" panose="02000000000000000000" pitchFamily="50"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Museo Slab 100" panose="02000000000000000000" pitchFamily="50"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Museo Slab 100" panose="02000000000000000000" pitchFamily="50"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600" b="0" i="0" u="none" strike="noStrike">
                          <a:solidFill>
                            <a:srgbClr val="000000"/>
                          </a:solidFill>
                          <a:effectLst/>
                          <a:latin typeface="Museo Slab 100" panose="02000000000000000000" pitchFamily="50"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Museo Slab 100" panose="02000000000000000000" pitchFamily="50"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Museo Slab 100" panose="02000000000000000000" pitchFamily="50"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Museo Slab 100" panose="02000000000000000000" pitchFamily="50"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3D8"/>
                    </a:solidFill>
                  </a:tcPr>
                </a:tc>
                <a:tc>
                  <a:txBody>
                    <a:bodyPr/>
                    <a:lstStyle/>
                    <a:p>
                      <a:pPr algn="ctr" fontAlgn="b"/>
                      <a:r>
                        <a:rPr lang="en-ZA" sz="1600" b="0" i="0" u="none" strike="noStrike">
                          <a:solidFill>
                            <a:srgbClr val="000000"/>
                          </a:solidFill>
                          <a:effectLst/>
                          <a:latin typeface="Museo Slab 100" panose="02000000000000000000" pitchFamily="50"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3D8"/>
                    </a:solidFill>
                  </a:tcPr>
                </a:tc>
                <a:extLst>
                  <a:ext uri="{0D108BD9-81ED-4DB2-BD59-A6C34878D82A}">
                    <a16:rowId xmlns:a16="http://schemas.microsoft.com/office/drawing/2014/main" val="716981724"/>
                  </a:ext>
                </a:extLst>
              </a:tr>
              <a:tr h="200025">
                <a:tc>
                  <a:txBody>
                    <a:bodyPr/>
                    <a:lstStyle/>
                    <a:p>
                      <a:pPr algn="l" fontAlgn="b"/>
                      <a:r>
                        <a:rPr lang="en-ZA" sz="1600" b="1" i="0" u="none" strike="noStrike" dirty="0">
                          <a:solidFill>
                            <a:srgbClr val="000000"/>
                          </a:solidFill>
                          <a:effectLst/>
                          <a:latin typeface="Museo Slab 100" panose="02000000000000000000" pitchFamily="50" charset="0"/>
                        </a:rPr>
                        <a:t>Totals  </a:t>
                      </a:r>
                      <a:r>
                        <a:rPr lang="en-ZA" sz="1600" b="1" i="0" u="none" strike="noStrike" dirty="0" err="1">
                          <a:solidFill>
                            <a:srgbClr val="000000"/>
                          </a:solidFill>
                          <a:effectLst/>
                          <a:latin typeface="Museo Slab 100" panose="02000000000000000000" pitchFamily="50" charset="0"/>
                        </a:rPr>
                        <a:t>Xpert</a:t>
                      </a:r>
                      <a:endParaRPr lang="en-ZA" sz="1600" b="1" i="0" u="none" strike="noStrike" dirty="0">
                        <a:solidFill>
                          <a:srgbClr val="000000"/>
                        </a:solidFill>
                        <a:effectLst/>
                        <a:latin typeface="Museo Slab 100" panose="02000000000000000000" pitchFamily="50"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Museo Slab 100" panose="02000000000000000000" pitchFamily="50"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1" i="0" u="none" strike="noStrike">
                          <a:solidFill>
                            <a:srgbClr val="000000"/>
                          </a:solidFill>
                          <a:effectLst/>
                          <a:latin typeface="Museo Slab 100" panose="02000000000000000000" pitchFamily="50" charset="0"/>
                        </a:rPr>
                        <a:t>803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1" i="0" u="none" strike="noStrike">
                          <a:solidFill>
                            <a:srgbClr val="000000"/>
                          </a:solidFill>
                          <a:effectLst/>
                          <a:latin typeface="Museo Slab 100" panose="02000000000000000000" pitchFamily="50"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1" i="0" u="none" strike="noStrike">
                          <a:solidFill>
                            <a:srgbClr val="000000"/>
                          </a:solidFill>
                          <a:effectLst/>
                          <a:latin typeface="Museo Slab 100" panose="02000000000000000000" pitchFamily="50"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1" i="0" u="none" strike="noStrike">
                          <a:solidFill>
                            <a:srgbClr val="000000"/>
                          </a:solidFill>
                          <a:effectLst/>
                          <a:latin typeface="Museo Slab 100" panose="02000000000000000000" pitchFamily="50"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chemeClr val="bg1">
                              <a:lumMod val="95000"/>
                            </a:schemeClr>
                          </a:solidFill>
                          <a:effectLst/>
                          <a:latin typeface="Museo Slab 100" panose="02000000000000000000" pitchFamily="50"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600" b="1" i="0" u="none" strike="noStrike" dirty="0">
                          <a:solidFill>
                            <a:schemeClr val="bg1">
                              <a:lumMod val="95000"/>
                            </a:schemeClr>
                          </a:solidFill>
                          <a:effectLst/>
                          <a:latin typeface="Museo Slab 100" panose="02000000000000000000" pitchFamily="50" charset="0"/>
                        </a:rPr>
                        <a:t>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575892715"/>
                  </a:ext>
                </a:extLst>
              </a:tr>
            </a:tbl>
          </a:graphicData>
        </a:graphic>
      </p:graphicFrame>
    </p:spTree>
    <p:extLst>
      <p:ext uri="{BB962C8B-B14F-4D97-AF65-F5344CB8AC3E}">
        <p14:creationId xmlns:p14="http://schemas.microsoft.com/office/powerpoint/2010/main" val="3455672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000" dirty="0" smtClean="0">
                <a:solidFill>
                  <a:srgbClr val="0A9BDC"/>
                </a:solidFill>
                <a:latin typeface="Museo Slab 300" panose="02000000000000000000" pitchFamily="50" charset="0"/>
              </a:rPr>
              <a:t>Sharing </a:t>
            </a:r>
            <a:r>
              <a:rPr lang="en-US" sz="4000" dirty="0">
                <a:solidFill>
                  <a:srgbClr val="0A9BDC"/>
                </a:solidFill>
                <a:latin typeface="Museo Slab 300" panose="02000000000000000000" pitchFamily="50" charset="0"/>
              </a:rPr>
              <a:t>w</a:t>
            </a:r>
            <a:r>
              <a:rPr lang="en-US" sz="4000" dirty="0" smtClean="0">
                <a:solidFill>
                  <a:srgbClr val="0A9BDC"/>
                </a:solidFill>
                <a:latin typeface="Museo Slab 300" panose="02000000000000000000" pitchFamily="50" charset="0"/>
              </a:rPr>
              <a:t>ith the Consortium</a:t>
            </a:r>
            <a:endParaRPr lang="en-ZA" sz="4000" dirty="0">
              <a:solidFill>
                <a:srgbClr val="0A9BDC"/>
              </a:solidFill>
              <a:latin typeface="Museo Slab 300" panose="02000000000000000000" pitchFamily="50" charset="0"/>
            </a:endParaRPr>
          </a:p>
        </p:txBody>
      </p:sp>
      <p:sp>
        <p:nvSpPr>
          <p:cNvPr id="3" name="Content Placeholder 2"/>
          <p:cNvSpPr>
            <a:spLocks noGrp="1"/>
          </p:cNvSpPr>
          <p:nvPr>
            <p:ph idx="1"/>
          </p:nvPr>
        </p:nvSpPr>
        <p:spPr>
          <a:xfrm>
            <a:off x="228600" y="1295400"/>
            <a:ext cx="8229600" cy="4525963"/>
          </a:xfrm>
        </p:spPr>
        <p:txBody>
          <a:bodyPr>
            <a:normAutofit fontScale="85000" lnSpcReduction="20000"/>
          </a:bodyPr>
          <a:lstStyle/>
          <a:p>
            <a:r>
              <a:rPr lang="en-US" dirty="0" smtClean="0">
                <a:latin typeface="Museo Slab 100" panose="02000000000000000000" pitchFamily="50" charset="0"/>
              </a:rPr>
              <a:t>Irregularities noticed </a:t>
            </a:r>
            <a:r>
              <a:rPr lang="en-US" dirty="0">
                <a:latin typeface="Museo Slab 100" panose="02000000000000000000" pitchFamily="50" charset="0"/>
              </a:rPr>
              <a:t>for Xpert HIV-1 Qual cartridge lots 30401 and 30502 </a:t>
            </a:r>
            <a:endParaRPr lang="en-US" dirty="0" smtClean="0">
              <a:latin typeface="Museo Slab 100" panose="02000000000000000000" pitchFamily="50" charset="0"/>
            </a:endParaRPr>
          </a:p>
          <a:p>
            <a:endParaRPr lang="en-US" dirty="0" smtClean="0">
              <a:latin typeface="Museo Slab 100" panose="02000000000000000000" pitchFamily="50" charset="0"/>
            </a:endParaRPr>
          </a:p>
          <a:p>
            <a:r>
              <a:rPr lang="en-US" dirty="0">
                <a:latin typeface="Museo Slab 100" panose="02000000000000000000" pitchFamily="50" charset="0"/>
              </a:rPr>
              <a:t>F</a:t>
            </a:r>
            <a:r>
              <a:rPr lang="en-US" dirty="0" smtClean="0">
                <a:latin typeface="Museo Slab 100" panose="02000000000000000000" pitchFamily="50" charset="0"/>
              </a:rPr>
              <a:t>rom </a:t>
            </a:r>
            <a:r>
              <a:rPr lang="en-US" dirty="0">
                <a:latin typeface="Museo Slab 100" panose="02000000000000000000" pitchFamily="50" charset="0"/>
              </a:rPr>
              <a:t>kits lot 1000055129 and 1000057681 </a:t>
            </a:r>
            <a:r>
              <a:rPr lang="en-US" dirty="0" smtClean="0">
                <a:latin typeface="Museo Slab 100" panose="02000000000000000000" pitchFamily="50" charset="0"/>
              </a:rPr>
              <a:t>respectively)</a:t>
            </a:r>
          </a:p>
          <a:p>
            <a:endParaRPr lang="en-US" dirty="0" smtClean="0">
              <a:latin typeface="Museo Slab 100" panose="02000000000000000000" pitchFamily="50" charset="0"/>
            </a:endParaRPr>
          </a:p>
          <a:p>
            <a:r>
              <a:rPr lang="en-US" dirty="0">
                <a:latin typeface="Museo Slab 100" panose="02000000000000000000" pitchFamily="50" charset="0"/>
              </a:rPr>
              <a:t>E</a:t>
            </a:r>
            <a:r>
              <a:rPr lang="en-US" dirty="0" smtClean="0">
                <a:latin typeface="Museo Slab 100" panose="02000000000000000000" pitchFamily="50" charset="0"/>
              </a:rPr>
              <a:t>xpiry </a:t>
            </a:r>
            <a:r>
              <a:rPr lang="en-US" dirty="0">
                <a:latin typeface="Museo Slab 100" panose="02000000000000000000" pitchFamily="50" charset="0"/>
              </a:rPr>
              <a:t>dates of 2017-06-25 and </a:t>
            </a:r>
            <a:r>
              <a:rPr lang="en-US" dirty="0" smtClean="0">
                <a:latin typeface="Museo Slab 100" panose="02000000000000000000" pitchFamily="50" charset="0"/>
              </a:rPr>
              <a:t>2017-12-10</a:t>
            </a:r>
            <a:endParaRPr lang="en-US" dirty="0">
              <a:latin typeface="Museo Slab 100" panose="02000000000000000000" pitchFamily="50" charset="0"/>
            </a:endParaRPr>
          </a:p>
          <a:p>
            <a:endParaRPr lang="en-US" dirty="0" smtClean="0">
              <a:latin typeface="Museo Slab 100" panose="02000000000000000000" pitchFamily="50" charset="0"/>
            </a:endParaRPr>
          </a:p>
          <a:p>
            <a:r>
              <a:rPr lang="en-US" dirty="0" smtClean="0">
                <a:latin typeface="Museo Slab 100" panose="02000000000000000000" pitchFamily="50" charset="0"/>
              </a:rPr>
              <a:t>Cepheid voluntarily </a:t>
            </a:r>
            <a:r>
              <a:rPr lang="en-US" dirty="0">
                <a:latin typeface="Museo Slab 100" panose="02000000000000000000" pitchFamily="50" charset="0"/>
              </a:rPr>
              <a:t>credited us cartridges to account for the number of 5016 codes obtained while they are performing further investigation. </a:t>
            </a:r>
            <a:endParaRPr lang="en-ZA" dirty="0">
              <a:latin typeface="Museo Slab 100" panose="02000000000000000000" pitchFamily="50" charset="0"/>
            </a:endParaRPr>
          </a:p>
          <a:p>
            <a:endParaRPr lang="en-ZA" dirty="0"/>
          </a:p>
        </p:txBody>
      </p:sp>
    </p:spTree>
    <p:extLst>
      <p:ext uri="{BB962C8B-B14F-4D97-AF65-F5344CB8AC3E}">
        <p14:creationId xmlns:p14="http://schemas.microsoft.com/office/powerpoint/2010/main" val="4183177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16"/>
            <a:ext cx="8229600" cy="1143000"/>
          </a:xfrm>
        </p:spPr>
        <p:txBody>
          <a:bodyPr>
            <a:normAutofit/>
          </a:bodyPr>
          <a:lstStyle/>
          <a:p>
            <a:r>
              <a:rPr lang="en-US" sz="3600" dirty="0">
                <a:solidFill>
                  <a:srgbClr val="0A9BDC"/>
                </a:solidFill>
                <a:latin typeface="Museo Slab 300" panose="02000000000000000000" pitchFamily="50" charset="0"/>
              </a:rPr>
              <a:t>O</a:t>
            </a:r>
            <a:r>
              <a:rPr lang="en-US" sz="3600" dirty="0" smtClean="0">
                <a:solidFill>
                  <a:srgbClr val="0A9BDC"/>
                </a:solidFill>
                <a:latin typeface="Museo Slab 300" panose="02000000000000000000" pitchFamily="50" charset="0"/>
              </a:rPr>
              <a:t>fficially </a:t>
            </a:r>
            <a:r>
              <a:rPr lang="en-US" sz="3600" dirty="0">
                <a:solidFill>
                  <a:srgbClr val="0A9BDC"/>
                </a:solidFill>
                <a:latin typeface="Museo Slab 300" panose="02000000000000000000" pitchFamily="50" charset="0"/>
              </a:rPr>
              <a:t>notified </a:t>
            </a:r>
            <a:r>
              <a:rPr lang="en-US" sz="3600" dirty="0" smtClean="0">
                <a:solidFill>
                  <a:srgbClr val="0A9BDC"/>
                </a:solidFill>
                <a:latin typeface="Museo Slab 300" panose="02000000000000000000" pitchFamily="50" charset="0"/>
              </a:rPr>
              <a:t>WHO-PQ </a:t>
            </a:r>
            <a:endParaRPr lang="en-ZA" sz="3600" dirty="0">
              <a:solidFill>
                <a:srgbClr val="0A9BDC"/>
              </a:solidFill>
              <a:latin typeface="Museo Slab 300" panose="02000000000000000000" pitchFamily="50" charset="0"/>
            </a:endParaRPr>
          </a:p>
        </p:txBody>
      </p:sp>
      <p:sp>
        <p:nvSpPr>
          <p:cNvPr id="3" name="Content Placeholder 2"/>
          <p:cNvSpPr>
            <a:spLocks noGrp="1"/>
          </p:cNvSpPr>
          <p:nvPr>
            <p:ph idx="1"/>
          </p:nvPr>
        </p:nvSpPr>
        <p:spPr>
          <a:xfrm>
            <a:off x="457200" y="1371600"/>
            <a:ext cx="8229600" cy="4525963"/>
          </a:xfrm>
        </p:spPr>
        <p:txBody>
          <a:bodyPr>
            <a:normAutofit fontScale="62500" lnSpcReduction="20000"/>
          </a:bodyPr>
          <a:lstStyle/>
          <a:p>
            <a:r>
              <a:rPr lang="en-US" dirty="0" smtClean="0">
                <a:latin typeface="Museo Slab 100" panose="02000000000000000000" pitchFamily="50" charset="0"/>
              </a:rPr>
              <a:t>Diagnostic Advisor notified WHO on 10 Aug 2017</a:t>
            </a:r>
          </a:p>
          <a:p>
            <a:endParaRPr lang="en-US" dirty="0" smtClean="0">
              <a:latin typeface="Museo Slab 100" panose="02000000000000000000" pitchFamily="50" charset="0"/>
            </a:endParaRPr>
          </a:p>
          <a:p>
            <a:r>
              <a:rPr lang="en-US" dirty="0">
                <a:latin typeface="Museo Slab 100" panose="02000000000000000000" pitchFamily="50" charset="0"/>
              </a:rPr>
              <a:t>A</a:t>
            </a:r>
            <a:r>
              <a:rPr lang="en-US" dirty="0" smtClean="0">
                <a:latin typeface="Museo Slab 100" panose="02000000000000000000" pitchFamily="50" charset="0"/>
              </a:rPr>
              <a:t> </a:t>
            </a:r>
            <a:r>
              <a:rPr lang="en-US" dirty="0">
                <a:latin typeface="Museo Slab 100" panose="02000000000000000000" pitchFamily="50" charset="0"/>
              </a:rPr>
              <a:t>post-market surveillance effort </a:t>
            </a:r>
            <a:endParaRPr lang="en-US" dirty="0" smtClean="0">
              <a:latin typeface="Museo Slab 100" panose="02000000000000000000" pitchFamily="50" charset="0"/>
            </a:endParaRPr>
          </a:p>
          <a:p>
            <a:endParaRPr lang="en-US" dirty="0" smtClean="0">
              <a:latin typeface="Museo Slab 100" panose="02000000000000000000" pitchFamily="50" charset="0"/>
            </a:endParaRPr>
          </a:p>
          <a:p>
            <a:r>
              <a:rPr lang="en-US" dirty="0" smtClean="0">
                <a:latin typeface="Museo Slab 100" panose="02000000000000000000" pitchFamily="50" charset="0"/>
              </a:rPr>
              <a:t>For proper </a:t>
            </a:r>
            <a:r>
              <a:rPr lang="en-US" dirty="0">
                <a:latin typeface="Museo Slab 100" panose="02000000000000000000" pitchFamily="50" charset="0"/>
              </a:rPr>
              <a:t>documentation, investigation and dissemination</a:t>
            </a:r>
            <a:r>
              <a:rPr lang="en-US" dirty="0" smtClean="0">
                <a:latin typeface="Museo Slab 100" panose="02000000000000000000" pitchFamily="50" charset="0"/>
              </a:rPr>
              <a:t>.</a:t>
            </a:r>
          </a:p>
          <a:p>
            <a:endParaRPr lang="en-ZA" dirty="0">
              <a:latin typeface="Museo Slab 100" panose="02000000000000000000" pitchFamily="50" charset="0"/>
            </a:endParaRPr>
          </a:p>
          <a:p>
            <a:r>
              <a:rPr lang="en-US" dirty="0" smtClean="0">
                <a:latin typeface="Museo Slab 100" panose="02000000000000000000" pitchFamily="50" charset="0"/>
              </a:rPr>
              <a:t>Recalled </a:t>
            </a:r>
            <a:r>
              <a:rPr lang="en-US" dirty="0">
                <a:latin typeface="Museo Slab 100" panose="02000000000000000000" pitchFamily="50" charset="0"/>
              </a:rPr>
              <a:t>the lots in question from sites mid </a:t>
            </a:r>
            <a:r>
              <a:rPr lang="en-US" dirty="0" smtClean="0">
                <a:latin typeface="Museo Slab 100" panose="02000000000000000000" pitchFamily="50" charset="0"/>
              </a:rPr>
              <a:t>Aug</a:t>
            </a:r>
          </a:p>
          <a:p>
            <a:endParaRPr lang="en-ZA" dirty="0">
              <a:latin typeface="Museo Slab 100" panose="02000000000000000000" pitchFamily="50" charset="0"/>
            </a:endParaRPr>
          </a:p>
          <a:p>
            <a:r>
              <a:rPr lang="en-US" dirty="0" smtClean="0">
                <a:latin typeface="Museo Slab 100" panose="02000000000000000000" pitchFamily="50" charset="0"/>
              </a:rPr>
              <a:t>preliminary investigations- “</a:t>
            </a:r>
            <a:r>
              <a:rPr lang="en-US" dirty="0">
                <a:latin typeface="Museo Slab 100" panose="02000000000000000000" pitchFamily="50" charset="0"/>
              </a:rPr>
              <a:t>a change was made to the product to ameliorate the possibility for false “HIV-1 detected” results, </a:t>
            </a:r>
            <a:r>
              <a:rPr lang="en-US" dirty="0" smtClean="0">
                <a:latin typeface="Museo Slab 100" panose="02000000000000000000" pitchFamily="50" charset="0"/>
              </a:rPr>
              <a:t>had an </a:t>
            </a:r>
            <a:r>
              <a:rPr lang="en-US" dirty="0">
                <a:latin typeface="Museo Slab 100" panose="02000000000000000000" pitchFamily="50" charset="0"/>
              </a:rPr>
              <a:t>unintended consequence </a:t>
            </a:r>
            <a:r>
              <a:rPr lang="en-US" dirty="0" smtClean="0">
                <a:latin typeface="Museo Slab 100" panose="02000000000000000000" pitchFamily="50" charset="0"/>
              </a:rPr>
              <a:t>of increasing errors </a:t>
            </a:r>
            <a:r>
              <a:rPr lang="en-US" dirty="0">
                <a:latin typeface="Museo Slab 100" panose="02000000000000000000" pitchFamily="50" charset="0"/>
              </a:rPr>
              <a:t>than before</a:t>
            </a:r>
            <a:r>
              <a:rPr lang="en-US" dirty="0" smtClean="0">
                <a:latin typeface="Museo Slab 100" panose="02000000000000000000" pitchFamily="50" charset="0"/>
              </a:rPr>
              <a:t>.”</a:t>
            </a:r>
          </a:p>
          <a:p>
            <a:endParaRPr lang="en-US" dirty="0" smtClean="0">
              <a:latin typeface="Museo Slab 100" panose="02000000000000000000" pitchFamily="50" charset="0"/>
            </a:endParaRPr>
          </a:p>
          <a:p>
            <a:r>
              <a:rPr lang="en-US" dirty="0" smtClean="0">
                <a:latin typeface="Museo Slab 100" panose="02000000000000000000" pitchFamily="50" charset="0"/>
              </a:rPr>
              <a:t>1 month post recall – error 5016 significantly reduced</a:t>
            </a:r>
          </a:p>
        </p:txBody>
      </p:sp>
    </p:spTree>
    <p:extLst>
      <p:ext uri="{BB962C8B-B14F-4D97-AF65-F5344CB8AC3E}">
        <p14:creationId xmlns:p14="http://schemas.microsoft.com/office/powerpoint/2010/main" val="2303685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4405"/>
            <a:ext cx="8229600" cy="1143000"/>
          </a:xfrm>
        </p:spPr>
        <p:txBody>
          <a:bodyPr>
            <a:noAutofit/>
          </a:bodyPr>
          <a:lstStyle/>
          <a:p>
            <a:r>
              <a:rPr lang="en-US" sz="3600" dirty="0">
                <a:solidFill>
                  <a:srgbClr val="0A9BDC"/>
                </a:solidFill>
                <a:latin typeface="Museo Slab 300" panose="02000000000000000000" pitchFamily="50" charset="0"/>
                <a:cs typeface="Arial" panose="020B0604020202020204" pitchFamily="34" charset="0"/>
              </a:rPr>
              <a:t>Example of </a:t>
            </a:r>
            <a:r>
              <a:rPr lang="en-US" sz="3600" dirty="0" smtClean="0">
                <a:solidFill>
                  <a:srgbClr val="0A9BDC"/>
                </a:solidFill>
                <a:latin typeface="Museo Slab 300" panose="02000000000000000000" pitchFamily="50" charset="0"/>
                <a:cs typeface="Arial" panose="020B0604020202020204" pitchFamily="34" charset="0"/>
              </a:rPr>
              <a:t>IQC failure </a:t>
            </a:r>
            <a:r>
              <a:rPr lang="en-US" sz="3600" dirty="0">
                <a:solidFill>
                  <a:srgbClr val="0A9BDC"/>
                </a:solidFill>
                <a:latin typeface="Museo Slab 300" panose="02000000000000000000" pitchFamily="50" charset="0"/>
                <a:cs typeface="Arial" panose="020B0604020202020204" pitchFamily="34" charset="0"/>
              </a:rPr>
              <a:t>analysis reporting in Lesotho</a:t>
            </a:r>
            <a:endParaRPr lang="en-ZA" sz="3600" dirty="0">
              <a:solidFill>
                <a:srgbClr val="0A9BDC"/>
              </a:solidFill>
              <a:latin typeface="Museo Slab 300" panose="02000000000000000000" pitchFamily="50" charset="0"/>
            </a:endParaRPr>
          </a:p>
        </p:txBody>
      </p:sp>
      <p:sp>
        <p:nvSpPr>
          <p:cNvPr id="4" name="Content Placeholder 3"/>
          <p:cNvSpPr>
            <a:spLocks noGrp="1"/>
          </p:cNvSpPr>
          <p:nvPr>
            <p:ph idx="1"/>
          </p:nvPr>
        </p:nvSpPr>
        <p:spPr>
          <a:xfrm>
            <a:off x="457199" y="1600199"/>
            <a:ext cx="8229600" cy="4525963"/>
          </a:xfrm>
        </p:spPr>
        <p:txBody>
          <a:bodyPr/>
          <a:lstStyle/>
          <a:p>
            <a:pPr marL="697527" indent="-697527">
              <a:spcBef>
                <a:spcPts val="0"/>
              </a:spcBef>
              <a:spcAft>
                <a:spcPts val="770"/>
              </a:spcAft>
              <a:buFont typeface="Arial" pitchFamily="34" charset="0"/>
              <a:buChar char="•"/>
              <a:defRPr/>
            </a:pPr>
            <a:r>
              <a:rPr lang="en-ZA" dirty="0">
                <a:solidFill>
                  <a:schemeClr val="bg1"/>
                </a:solidFill>
              </a:rPr>
              <a:t>IQC failure reporting log was introduced for clinic end-users (health workers) to investigate all failures</a:t>
            </a:r>
          </a:p>
          <a:p>
            <a:pPr marL="697527" indent="-697527">
              <a:spcBef>
                <a:spcPts val="0"/>
              </a:spcBef>
              <a:spcAft>
                <a:spcPts val="770"/>
              </a:spcAft>
              <a:buFont typeface="Arial" pitchFamily="34" charset="0"/>
              <a:buChar char="•"/>
              <a:defRPr/>
            </a:pPr>
            <a:r>
              <a:rPr lang="en-ZA" dirty="0">
                <a:solidFill>
                  <a:schemeClr val="bg1"/>
                </a:solidFill>
              </a:rPr>
              <a:t>IQC failures observed in the first five months (January-May 2017) of routine clinical use of the two POC assays in three maternal and child health clinics were </a:t>
            </a:r>
            <a:r>
              <a:rPr lang="en-ZA" dirty="0" err="1">
                <a:solidFill>
                  <a:schemeClr val="bg1"/>
                </a:solidFill>
              </a:rPr>
              <a:t>analyzed</a:t>
            </a:r>
            <a:r>
              <a:rPr lang="en-ZA" dirty="0">
                <a:solidFill>
                  <a:schemeClr val="bg1"/>
                </a:solidFill>
              </a:rPr>
              <a:t> monthly for event counts and error/invalid types</a:t>
            </a:r>
          </a:p>
        </p:txBody>
      </p:sp>
      <p:graphicFrame>
        <p:nvGraphicFramePr>
          <p:cNvPr id="5" name="Chart 4"/>
          <p:cNvGraphicFramePr>
            <a:graphicFrameLocks/>
          </p:cNvGraphicFramePr>
          <p:nvPr>
            <p:extLst>
              <p:ext uri="{D42A27DB-BD31-4B8C-83A1-F6EECF244321}">
                <p14:modId xmlns:p14="http://schemas.microsoft.com/office/powerpoint/2010/main" val="3489883662"/>
              </p:ext>
            </p:extLst>
          </p:nvPr>
        </p:nvGraphicFramePr>
        <p:xfrm>
          <a:off x="914400" y="1905615"/>
          <a:ext cx="7772399" cy="422054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905000" y="1478925"/>
            <a:ext cx="5638853" cy="369332"/>
          </a:xfrm>
          <a:prstGeom prst="rect">
            <a:avLst/>
          </a:prstGeom>
          <a:noFill/>
        </p:spPr>
        <p:txBody>
          <a:bodyPr wrap="square" rtlCol="0">
            <a:spAutoFit/>
          </a:bodyPr>
          <a:lstStyle/>
          <a:p>
            <a:pPr algn="ctr"/>
            <a:r>
              <a:rPr lang="en-ZA" sz="1600" b="1" dirty="0">
                <a:latin typeface="+mj-lt"/>
              </a:rPr>
              <a:t>Fig </a:t>
            </a:r>
            <a:r>
              <a:rPr lang="en-ZA" sz="1600" b="1" dirty="0" smtClean="0">
                <a:latin typeface="+mj-lt"/>
              </a:rPr>
              <a:t>1- Monthly IQC failure </a:t>
            </a:r>
            <a:r>
              <a:rPr lang="en-ZA" sz="1600" b="1" dirty="0">
                <a:latin typeface="+mj-lt"/>
              </a:rPr>
              <a:t>rates </a:t>
            </a:r>
            <a:r>
              <a:rPr lang="en-ZA" b="1" dirty="0">
                <a:latin typeface="+mj-lt"/>
              </a:rPr>
              <a:t>from</a:t>
            </a:r>
            <a:r>
              <a:rPr lang="en-ZA" sz="1600" b="1" dirty="0">
                <a:latin typeface="+mj-lt"/>
              </a:rPr>
              <a:t> Jan </a:t>
            </a:r>
            <a:r>
              <a:rPr lang="en-ZA" sz="1600" b="1" dirty="0" smtClean="0">
                <a:latin typeface="+mj-lt"/>
              </a:rPr>
              <a:t>– Aug 2017</a:t>
            </a:r>
            <a:endParaRPr lang="en-ZA" sz="1600" b="1" dirty="0">
              <a:latin typeface="+mj-lt"/>
            </a:endParaRPr>
          </a:p>
        </p:txBody>
      </p:sp>
    </p:spTree>
    <p:extLst>
      <p:ext uri="{BB962C8B-B14F-4D97-AF65-F5344CB8AC3E}">
        <p14:creationId xmlns:p14="http://schemas.microsoft.com/office/powerpoint/2010/main" val="4010161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696200" cy="5200650"/>
          </a:xfrm>
        </p:spPr>
        <p:txBody>
          <a:bodyPr>
            <a:noAutofit/>
          </a:bodyPr>
          <a:lstStyle/>
          <a:p>
            <a:r>
              <a:rPr lang="en-US" sz="2800" dirty="0">
                <a:solidFill>
                  <a:srgbClr val="0A9BDC"/>
                </a:solidFill>
                <a:latin typeface="Museo Slab 300" panose="02000000000000000000" pitchFamily="50" charset="0"/>
              </a:rPr>
              <a:t>This document was made possible thanks to </a:t>
            </a:r>
            <a:r>
              <a:rPr lang="en-US" sz="2800" dirty="0" err="1">
                <a:solidFill>
                  <a:srgbClr val="0A9BDC"/>
                </a:solidFill>
                <a:latin typeface="Museo Slab 300" panose="02000000000000000000" pitchFamily="50" charset="0"/>
              </a:rPr>
              <a:t>Unitaid’s</a:t>
            </a:r>
            <a:r>
              <a:rPr lang="en-US" sz="2800" dirty="0">
                <a:solidFill>
                  <a:srgbClr val="0A9BDC"/>
                </a:solidFill>
                <a:latin typeface="Museo Slab 300" panose="02000000000000000000" pitchFamily="50" charset="0"/>
              </a:rPr>
              <a:t> support. Unitaid accelerates access to innovation so that critical health products can reach the people who most need them.</a:t>
            </a:r>
            <a:br>
              <a:rPr lang="en-US" sz="2800" dirty="0">
                <a:solidFill>
                  <a:srgbClr val="0A9BDC"/>
                </a:solidFill>
                <a:latin typeface="Museo Slab 300" panose="02000000000000000000" pitchFamily="50" charset="0"/>
              </a:rPr>
            </a:br>
            <a:r>
              <a:rPr lang="en-US" sz="2800" dirty="0">
                <a:solidFill>
                  <a:srgbClr val="0A9BDC"/>
                </a:solidFill>
                <a:latin typeface="Museo Slab 300" panose="02000000000000000000" pitchFamily="50" charset="0"/>
              </a:rPr>
              <a:t/>
            </a:r>
            <a:br>
              <a:rPr lang="en-US" sz="2800" dirty="0">
                <a:solidFill>
                  <a:srgbClr val="0A9BDC"/>
                </a:solidFill>
                <a:latin typeface="Museo Slab 300" panose="02000000000000000000" pitchFamily="50" charset="0"/>
              </a:rPr>
            </a:br>
            <a:r>
              <a:rPr lang="en-US" sz="2800" dirty="0">
                <a:solidFill>
                  <a:srgbClr val="0A9BDC"/>
                </a:solidFill>
                <a:latin typeface="Museo Slab 300" panose="02000000000000000000" pitchFamily="50" charset="0"/>
              </a:rPr>
              <a:t>For more information, please contact: The EGPAF Innovation and New Technology Team at (innovation@pedaids.org).</a:t>
            </a:r>
            <a:br>
              <a:rPr lang="en-US" sz="2800" dirty="0">
                <a:solidFill>
                  <a:srgbClr val="0A9BDC"/>
                </a:solidFill>
                <a:latin typeface="Museo Slab 300" panose="02000000000000000000" pitchFamily="50" charset="0"/>
              </a:rPr>
            </a:br>
            <a:r>
              <a:rPr lang="en-US" sz="2800" dirty="0">
                <a:solidFill>
                  <a:srgbClr val="0A9BDC"/>
                </a:solidFill>
                <a:latin typeface="Museo Slab 300" panose="02000000000000000000" pitchFamily="50" charset="0"/>
              </a:rPr>
              <a:t>www.pedaids.org | www.unitaid.org</a:t>
            </a:r>
            <a:br>
              <a:rPr lang="en-US" sz="2800" dirty="0">
                <a:solidFill>
                  <a:srgbClr val="0A9BDC"/>
                </a:solidFill>
                <a:latin typeface="Museo Slab 300" panose="02000000000000000000" pitchFamily="50" charset="0"/>
              </a:rPr>
            </a:br>
            <a:endParaRPr lang="en-US" sz="2800" dirty="0">
              <a:solidFill>
                <a:srgbClr val="0A9BDC"/>
              </a:solidFill>
              <a:latin typeface="Museo Slab 300" panose="02000000000000000000" pitchFamily="50" charset="0"/>
            </a:endParaRPr>
          </a:p>
        </p:txBody>
      </p:sp>
    </p:spTree>
    <p:extLst>
      <p:ext uri="{BB962C8B-B14F-4D97-AF65-F5344CB8AC3E}">
        <p14:creationId xmlns:p14="http://schemas.microsoft.com/office/powerpoint/2010/main" val="60795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A9BDC"/>
                </a:solidFill>
                <a:latin typeface="Arial" panose="020B0604020202020204" pitchFamily="34" charset="0"/>
                <a:ea typeface="+mn-ea"/>
                <a:cs typeface="Arial" panose="020B0604020202020204" pitchFamily="34" charset="0"/>
              </a:rPr>
              <a:t>Post Market surveillance </a:t>
            </a:r>
            <a:endParaRPr lang="en-ZA" sz="4000" dirty="0">
              <a:solidFill>
                <a:srgbClr val="0A9BDC"/>
              </a:solidFill>
              <a:latin typeface="Arial" panose="020B0604020202020204" pitchFamily="34" charset="0"/>
              <a:ea typeface="+mn-ea"/>
              <a:cs typeface="Arial" panose="020B0604020202020204" pitchFamily="34" charset="0"/>
            </a:endParaRPr>
          </a:p>
        </p:txBody>
      </p:sp>
      <p:sp>
        <p:nvSpPr>
          <p:cNvPr id="3" name="Rectangle 2"/>
          <p:cNvSpPr/>
          <p:nvPr/>
        </p:nvSpPr>
        <p:spPr>
          <a:xfrm>
            <a:off x="762000" y="1600200"/>
            <a:ext cx="7467600" cy="3108543"/>
          </a:xfrm>
          <a:prstGeom prst="rect">
            <a:avLst/>
          </a:prstGeom>
        </p:spPr>
        <p:txBody>
          <a:bodyPr wrap="square">
            <a:spAutoFit/>
          </a:bodyPr>
          <a:lstStyle/>
          <a:p>
            <a:pPr algn="ctr"/>
            <a:r>
              <a:rPr lang="en-ZA" sz="2800" b="1" dirty="0" smtClean="0">
                <a:solidFill>
                  <a:srgbClr val="222222"/>
                </a:solidFill>
                <a:latin typeface="Museo Slab 100" panose="02000000000000000000" pitchFamily="50" charset="0"/>
              </a:rPr>
              <a:t>Post-marketing </a:t>
            </a:r>
            <a:r>
              <a:rPr lang="en-ZA" sz="2800" b="1" dirty="0">
                <a:solidFill>
                  <a:srgbClr val="222222"/>
                </a:solidFill>
                <a:latin typeface="Museo Slab 100" panose="02000000000000000000" pitchFamily="50" charset="0"/>
              </a:rPr>
              <a:t>surveillance</a:t>
            </a:r>
            <a:r>
              <a:rPr lang="en-ZA" sz="2800" dirty="0">
                <a:solidFill>
                  <a:srgbClr val="222222"/>
                </a:solidFill>
                <a:latin typeface="Museo Slab 100" panose="02000000000000000000" pitchFamily="50" charset="0"/>
              </a:rPr>
              <a:t> (PMS) (also </a:t>
            </a:r>
            <a:r>
              <a:rPr lang="en-ZA" sz="2800" b="1" dirty="0">
                <a:solidFill>
                  <a:srgbClr val="222222"/>
                </a:solidFill>
                <a:latin typeface="Museo Slab 100" panose="02000000000000000000" pitchFamily="50" charset="0"/>
              </a:rPr>
              <a:t>post market surveillance</a:t>
            </a:r>
            <a:r>
              <a:rPr lang="en-ZA" sz="2800" dirty="0">
                <a:solidFill>
                  <a:srgbClr val="222222"/>
                </a:solidFill>
                <a:latin typeface="Museo Slab 100" panose="02000000000000000000" pitchFamily="50" charset="0"/>
              </a:rPr>
              <a:t>) is the practice of monitoring the safety of a pharmaceutical drug or medical device </a:t>
            </a:r>
            <a:r>
              <a:rPr lang="en-ZA" sz="2800" b="1" dirty="0">
                <a:solidFill>
                  <a:srgbClr val="222222"/>
                </a:solidFill>
                <a:latin typeface="Museo Slab 100" panose="02000000000000000000" pitchFamily="50" charset="0"/>
              </a:rPr>
              <a:t>after</a:t>
            </a:r>
            <a:r>
              <a:rPr lang="en-ZA" sz="2800" dirty="0">
                <a:solidFill>
                  <a:srgbClr val="222222"/>
                </a:solidFill>
                <a:latin typeface="Museo Slab 100" panose="02000000000000000000" pitchFamily="50" charset="0"/>
              </a:rPr>
              <a:t> it has been released on the </a:t>
            </a:r>
            <a:r>
              <a:rPr lang="en-ZA" sz="2800" b="1" dirty="0">
                <a:solidFill>
                  <a:srgbClr val="222222"/>
                </a:solidFill>
                <a:latin typeface="Museo Slab 100" panose="02000000000000000000" pitchFamily="50" charset="0"/>
              </a:rPr>
              <a:t>market</a:t>
            </a:r>
            <a:r>
              <a:rPr lang="en-ZA" sz="2800" dirty="0">
                <a:solidFill>
                  <a:srgbClr val="222222"/>
                </a:solidFill>
                <a:latin typeface="Museo Slab 100" panose="02000000000000000000" pitchFamily="50" charset="0"/>
              </a:rPr>
              <a:t> and is an important part of the science of pharmacovigilance.</a:t>
            </a:r>
            <a:endParaRPr lang="en-ZA" sz="2800" dirty="0">
              <a:latin typeface="Museo Slab 100" panose="02000000000000000000" pitchFamily="50" charset="0"/>
            </a:endParaRPr>
          </a:p>
        </p:txBody>
      </p:sp>
    </p:spTree>
    <p:extLst>
      <p:ext uri="{BB962C8B-B14F-4D97-AF65-F5344CB8AC3E}">
        <p14:creationId xmlns:p14="http://schemas.microsoft.com/office/powerpoint/2010/main" val="709664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en-US" dirty="0" smtClean="0">
                <a:solidFill>
                  <a:srgbClr val="0A9BDC"/>
                </a:solidFill>
              </a:rPr>
              <a:t>Why ? </a:t>
            </a:r>
            <a:endParaRPr lang="en-ZA" dirty="0">
              <a:solidFill>
                <a:srgbClr val="0A9BDC"/>
              </a:solidFill>
            </a:endParaRPr>
          </a:p>
        </p:txBody>
      </p:sp>
      <p:sp>
        <p:nvSpPr>
          <p:cNvPr id="4" name="Content Placeholder 3"/>
          <p:cNvSpPr>
            <a:spLocks noGrp="1"/>
          </p:cNvSpPr>
          <p:nvPr>
            <p:ph idx="1"/>
          </p:nvPr>
        </p:nvSpPr>
        <p:spPr>
          <a:xfrm>
            <a:off x="457200" y="1219200"/>
            <a:ext cx="8229600" cy="4906963"/>
          </a:xfrm>
        </p:spPr>
        <p:txBody>
          <a:bodyPr>
            <a:normAutofit fontScale="70000" lnSpcReduction="20000"/>
          </a:bodyPr>
          <a:lstStyle/>
          <a:p>
            <a:r>
              <a:rPr lang="en-ZA" dirty="0">
                <a:latin typeface="Museo Slab 100" panose="02000000000000000000" pitchFamily="50" charset="0"/>
              </a:rPr>
              <a:t>D</a:t>
            </a:r>
            <a:r>
              <a:rPr lang="en-ZA" dirty="0" smtClean="0">
                <a:latin typeface="Museo Slab 100" panose="02000000000000000000" pitchFamily="50" charset="0"/>
              </a:rPr>
              <a:t>evices </a:t>
            </a:r>
            <a:r>
              <a:rPr lang="en-ZA" dirty="0">
                <a:latin typeface="Museo Slab 100" panose="02000000000000000000" pitchFamily="50" charset="0"/>
              </a:rPr>
              <a:t>offer opportunities for </a:t>
            </a:r>
            <a:r>
              <a:rPr lang="en-ZA" dirty="0" smtClean="0">
                <a:latin typeface="Museo Slab 100" panose="02000000000000000000" pitchFamily="50" charset="0"/>
              </a:rPr>
              <a:t>improved diagnosis </a:t>
            </a:r>
            <a:r>
              <a:rPr lang="en-ZA" dirty="0">
                <a:latin typeface="Museo Slab 100" panose="02000000000000000000" pitchFamily="50" charset="0"/>
              </a:rPr>
              <a:t>and management of disease, </a:t>
            </a:r>
            <a:r>
              <a:rPr lang="en-ZA" dirty="0" smtClean="0">
                <a:latin typeface="Museo Slab 100" panose="02000000000000000000" pitchFamily="50" charset="0"/>
              </a:rPr>
              <a:t>they also </a:t>
            </a:r>
            <a:r>
              <a:rPr lang="en-ZA" dirty="0">
                <a:latin typeface="Museo Slab 100" panose="02000000000000000000" pitchFamily="50" charset="0"/>
              </a:rPr>
              <a:t>can carry substantial </a:t>
            </a:r>
            <a:r>
              <a:rPr lang="en-ZA" b="1" dirty="0">
                <a:latin typeface="Museo Slab 100" panose="02000000000000000000" pitchFamily="50" charset="0"/>
              </a:rPr>
              <a:t>risks</a:t>
            </a:r>
            <a:r>
              <a:rPr lang="en-ZA" dirty="0" smtClean="0">
                <a:latin typeface="Museo Slab 100" panose="02000000000000000000" pitchFamily="50" charset="0"/>
              </a:rPr>
              <a:t>.</a:t>
            </a:r>
          </a:p>
          <a:p>
            <a:endParaRPr lang="en-ZA" dirty="0" smtClean="0">
              <a:latin typeface="Museo Slab 100" panose="02000000000000000000" pitchFamily="50" charset="0"/>
            </a:endParaRPr>
          </a:p>
          <a:p>
            <a:r>
              <a:rPr lang="en-ZA" dirty="0" err="1" smtClean="0">
                <a:latin typeface="Museo Slab 100" panose="02000000000000000000" pitchFamily="50" charset="0"/>
              </a:rPr>
              <a:t>Gvt</a:t>
            </a:r>
            <a:r>
              <a:rPr lang="en-ZA" dirty="0" smtClean="0">
                <a:latin typeface="Museo Slab 100" panose="02000000000000000000" pitchFamily="50" charset="0"/>
              </a:rPr>
              <a:t> &amp; Regulatory bodies need to balance </a:t>
            </a:r>
            <a:r>
              <a:rPr lang="en-ZA" dirty="0">
                <a:latin typeface="Museo Slab 100" panose="02000000000000000000" pitchFamily="50" charset="0"/>
              </a:rPr>
              <a:t>the </a:t>
            </a:r>
            <a:r>
              <a:rPr lang="en-ZA" dirty="0" smtClean="0">
                <a:latin typeface="Museo Slab 100" panose="02000000000000000000" pitchFamily="50" charset="0"/>
              </a:rPr>
              <a:t>goals of </a:t>
            </a:r>
            <a:r>
              <a:rPr lang="en-ZA" dirty="0">
                <a:latin typeface="Museo Slab 100" panose="02000000000000000000" pitchFamily="50" charset="0"/>
              </a:rPr>
              <a:t>expanding therapeutic options </a:t>
            </a:r>
            <a:r>
              <a:rPr lang="en-ZA" dirty="0" smtClean="0">
                <a:latin typeface="Museo Slab 100" panose="02000000000000000000" pitchFamily="50" charset="0"/>
              </a:rPr>
              <a:t>with safeguarding </a:t>
            </a:r>
            <a:r>
              <a:rPr lang="en-ZA" dirty="0">
                <a:latin typeface="Museo Slab 100" panose="02000000000000000000" pitchFamily="50" charset="0"/>
              </a:rPr>
              <a:t>public </a:t>
            </a:r>
            <a:r>
              <a:rPr lang="en-ZA" dirty="0" smtClean="0">
                <a:latin typeface="Museo Slab 100" panose="02000000000000000000" pitchFamily="50" charset="0"/>
              </a:rPr>
              <a:t>health</a:t>
            </a:r>
          </a:p>
          <a:p>
            <a:endParaRPr lang="en-ZA" dirty="0">
              <a:latin typeface="Museo Slab 100" panose="02000000000000000000" pitchFamily="50" charset="0"/>
            </a:endParaRPr>
          </a:p>
          <a:p>
            <a:r>
              <a:rPr lang="en-ZA" dirty="0" smtClean="0">
                <a:latin typeface="Museo Slab 100" panose="02000000000000000000" pitchFamily="50" charset="0"/>
              </a:rPr>
              <a:t>In </a:t>
            </a:r>
            <a:r>
              <a:rPr lang="en-ZA" dirty="0">
                <a:latin typeface="Museo Slab 100" panose="02000000000000000000" pitchFamily="50" charset="0"/>
              </a:rPr>
              <a:t>recognition of </a:t>
            </a:r>
            <a:r>
              <a:rPr lang="en-ZA" dirty="0" smtClean="0">
                <a:latin typeface="Museo Slab 100" panose="02000000000000000000" pitchFamily="50" charset="0"/>
              </a:rPr>
              <a:t>the importance </a:t>
            </a:r>
            <a:r>
              <a:rPr lang="en-ZA" dirty="0">
                <a:latin typeface="Museo Slab 100" panose="02000000000000000000" pitchFamily="50" charset="0"/>
              </a:rPr>
              <a:t>of medical devices, the </a:t>
            </a:r>
            <a:r>
              <a:rPr lang="en-ZA" dirty="0" smtClean="0">
                <a:latin typeface="Museo Slab 100" panose="02000000000000000000" pitchFamily="50" charset="0"/>
              </a:rPr>
              <a:t>WHO established </a:t>
            </a:r>
            <a:r>
              <a:rPr lang="en-ZA" dirty="0">
                <a:latin typeface="Museo Slab 100" panose="02000000000000000000" pitchFamily="50" charset="0"/>
              </a:rPr>
              <a:t>a </a:t>
            </a:r>
            <a:r>
              <a:rPr lang="en-ZA" dirty="0" smtClean="0">
                <a:latin typeface="Museo Slab 100" panose="02000000000000000000" pitchFamily="50" charset="0"/>
              </a:rPr>
              <a:t>Medical Device </a:t>
            </a:r>
            <a:r>
              <a:rPr lang="en-ZA" dirty="0">
                <a:latin typeface="Museo Slab 100" panose="02000000000000000000" pitchFamily="50" charset="0"/>
              </a:rPr>
              <a:t>Unit </a:t>
            </a:r>
            <a:endParaRPr lang="en-ZA" dirty="0" smtClean="0">
              <a:latin typeface="Museo Slab 100" panose="02000000000000000000" pitchFamily="50" charset="0"/>
            </a:endParaRPr>
          </a:p>
          <a:p>
            <a:pPr lvl="1"/>
            <a:r>
              <a:rPr lang="en-ZA" dirty="0" smtClean="0">
                <a:latin typeface="Museo Slab 100" panose="02000000000000000000" pitchFamily="50" charset="0"/>
              </a:rPr>
              <a:t>focus </a:t>
            </a:r>
            <a:r>
              <a:rPr lang="en-ZA" dirty="0">
                <a:latin typeface="Museo Slab 100" panose="02000000000000000000" pitchFamily="50" charset="0"/>
              </a:rPr>
              <a:t>research </a:t>
            </a:r>
            <a:r>
              <a:rPr lang="en-ZA" dirty="0" smtClean="0">
                <a:latin typeface="Museo Slab 100" panose="02000000000000000000" pitchFamily="50" charset="0"/>
              </a:rPr>
              <a:t>and policy </a:t>
            </a:r>
            <a:r>
              <a:rPr lang="en-ZA" dirty="0">
                <a:latin typeface="Museo Slab 100" panose="02000000000000000000" pitchFamily="50" charset="0"/>
              </a:rPr>
              <a:t>on prioritizing access to </a:t>
            </a:r>
            <a:r>
              <a:rPr lang="en-ZA" dirty="0" smtClean="0">
                <a:latin typeface="Museo Slab 100" panose="02000000000000000000" pitchFamily="50" charset="0"/>
              </a:rPr>
              <a:t>medical devices </a:t>
            </a:r>
            <a:r>
              <a:rPr lang="en-ZA" dirty="0">
                <a:latin typeface="Museo Slab 100" panose="02000000000000000000" pitchFamily="50" charset="0"/>
              </a:rPr>
              <a:t>in low-resource </a:t>
            </a:r>
            <a:r>
              <a:rPr lang="en-ZA" dirty="0" smtClean="0">
                <a:latin typeface="Museo Slab 100" panose="02000000000000000000" pitchFamily="50" charset="0"/>
              </a:rPr>
              <a:t>settings</a:t>
            </a:r>
          </a:p>
          <a:p>
            <a:pPr lvl="1"/>
            <a:r>
              <a:rPr lang="en-ZA" dirty="0" smtClean="0">
                <a:latin typeface="Museo Slab 100" panose="02000000000000000000" pitchFamily="50" charset="0"/>
              </a:rPr>
              <a:t>Dissemination of </a:t>
            </a:r>
            <a:r>
              <a:rPr lang="en-ZA" dirty="0">
                <a:latin typeface="Museo Slab 100" panose="02000000000000000000" pitchFamily="50" charset="0"/>
              </a:rPr>
              <a:t>innovations, </a:t>
            </a:r>
            <a:r>
              <a:rPr lang="en-ZA" dirty="0" smtClean="0">
                <a:latin typeface="Museo Slab 100" panose="02000000000000000000" pitchFamily="50" charset="0"/>
              </a:rPr>
              <a:t>and</a:t>
            </a:r>
          </a:p>
          <a:p>
            <a:pPr lvl="1"/>
            <a:r>
              <a:rPr lang="en-ZA" dirty="0" smtClean="0">
                <a:latin typeface="Museo Slab 100" panose="02000000000000000000" pitchFamily="50" charset="0"/>
              </a:rPr>
              <a:t>Training of biomedical </a:t>
            </a:r>
            <a:r>
              <a:rPr lang="en-ZA" dirty="0">
                <a:latin typeface="Museo Slab 100" panose="02000000000000000000" pitchFamily="50" charset="0"/>
              </a:rPr>
              <a:t>personnel to support the </a:t>
            </a:r>
            <a:r>
              <a:rPr lang="en-ZA" dirty="0" smtClean="0">
                <a:latin typeface="Museo Slab 100" panose="02000000000000000000" pitchFamily="50" charset="0"/>
              </a:rPr>
              <a:t>use of </a:t>
            </a:r>
            <a:r>
              <a:rPr lang="en-ZA" dirty="0">
                <a:latin typeface="Museo Slab 100" panose="02000000000000000000" pitchFamily="50" charset="0"/>
              </a:rPr>
              <a:t>devices worldwide </a:t>
            </a:r>
          </a:p>
        </p:txBody>
      </p:sp>
    </p:spTree>
    <p:extLst>
      <p:ext uri="{BB962C8B-B14F-4D97-AF65-F5344CB8AC3E}">
        <p14:creationId xmlns:p14="http://schemas.microsoft.com/office/powerpoint/2010/main" val="85185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676"/>
            <a:ext cx="8229600" cy="1143000"/>
          </a:xfrm>
        </p:spPr>
        <p:txBody>
          <a:bodyPr>
            <a:normAutofit/>
          </a:bodyPr>
          <a:lstStyle/>
          <a:p>
            <a:r>
              <a:rPr lang="en-US" sz="4000" dirty="0">
                <a:solidFill>
                  <a:srgbClr val="0A9BDC"/>
                </a:solidFill>
                <a:latin typeface="Arial" panose="020B0604020202020204" pitchFamily="34" charset="0"/>
                <a:ea typeface="+mn-ea"/>
                <a:cs typeface="Arial" panose="020B0604020202020204" pitchFamily="34" charset="0"/>
              </a:rPr>
              <a:t>Two </a:t>
            </a:r>
            <a:r>
              <a:rPr lang="en-US" sz="4000" dirty="0" smtClean="0">
                <a:solidFill>
                  <a:srgbClr val="0A9BDC"/>
                </a:solidFill>
                <a:latin typeface="Arial" panose="020B0604020202020204" pitchFamily="34" charset="0"/>
                <a:ea typeface="+mn-ea"/>
                <a:cs typeface="Arial" panose="020B0604020202020204" pitchFamily="34" charset="0"/>
              </a:rPr>
              <a:t>Types of </a:t>
            </a:r>
            <a:r>
              <a:rPr lang="en-US" sz="4000" dirty="0">
                <a:solidFill>
                  <a:srgbClr val="0A9BDC"/>
                </a:solidFill>
                <a:latin typeface="Arial" panose="020B0604020202020204" pitchFamily="34" charset="0"/>
                <a:ea typeface="+mn-ea"/>
                <a:cs typeface="Arial" panose="020B0604020202020204" pitchFamily="34" charset="0"/>
              </a:rPr>
              <a:t>PMS</a:t>
            </a:r>
            <a:endParaRPr lang="en-ZA" sz="4000" dirty="0">
              <a:solidFill>
                <a:srgbClr val="0A9BDC"/>
              </a:solidFill>
              <a:latin typeface="Arial" panose="020B0604020202020204" pitchFamily="34" charset="0"/>
              <a:ea typeface="+mn-ea"/>
              <a:cs typeface="Arial" panose="020B0604020202020204" pitchFamily="34" charset="0"/>
            </a:endParaRPr>
          </a:p>
        </p:txBody>
      </p:sp>
      <p:pic>
        <p:nvPicPr>
          <p:cNvPr id="4098"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66429"/>
            <a:ext cx="8229600" cy="542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170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rgbClr val="0A9BDC"/>
                </a:solidFill>
              </a:rPr>
              <a:t>Reactive Post-market Surveillance </a:t>
            </a:r>
            <a:endParaRPr lang="en-ZA" dirty="0">
              <a:solidFill>
                <a:srgbClr val="0A9BDC"/>
              </a:solidFill>
            </a:endParaRPr>
          </a:p>
        </p:txBody>
      </p:sp>
      <p:sp>
        <p:nvSpPr>
          <p:cNvPr id="3" name="Content Placeholder 2"/>
          <p:cNvSpPr>
            <a:spLocks noGrp="1"/>
          </p:cNvSpPr>
          <p:nvPr>
            <p:ph idx="1"/>
          </p:nvPr>
        </p:nvSpPr>
        <p:spPr>
          <a:xfrm>
            <a:off x="485553" y="1417638"/>
            <a:ext cx="8229600" cy="4525963"/>
          </a:xfrm>
        </p:spPr>
        <p:txBody>
          <a:bodyPr>
            <a:normAutofit lnSpcReduction="10000"/>
          </a:bodyPr>
          <a:lstStyle/>
          <a:p>
            <a:pPr fontAlgn="base"/>
            <a:r>
              <a:rPr lang="en-ZA" dirty="0">
                <a:latin typeface="Museo Slab 100" panose="02000000000000000000" pitchFamily="50" charset="0"/>
              </a:rPr>
              <a:t>Complaint reporting, including vigilance of mild, moderate and severe adverse </a:t>
            </a:r>
            <a:r>
              <a:rPr lang="en-ZA" dirty="0" smtClean="0">
                <a:latin typeface="Museo Slab 100" panose="02000000000000000000" pitchFamily="50" charset="0"/>
              </a:rPr>
              <a:t>events</a:t>
            </a:r>
          </a:p>
          <a:p>
            <a:pPr fontAlgn="base"/>
            <a:endParaRPr lang="en-ZA" dirty="0">
              <a:latin typeface="Museo Slab 100" panose="02000000000000000000" pitchFamily="50" charset="0"/>
            </a:endParaRPr>
          </a:p>
          <a:p>
            <a:pPr fontAlgn="base"/>
            <a:r>
              <a:rPr lang="en-ZA" dirty="0">
                <a:latin typeface="Museo Slab 100" panose="02000000000000000000" pitchFamily="50" charset="0"/>
              </a:rPr>
              <a:t>Evaluation of data from external quality assessment schemes (proficiency testing</a:t>
            </a:r>
            <a:r>
              <a:rPr lang="en-ZA" dirty="0" smtClean="0">
                <a:latin typeface="Museo Slab 100" panose="02000000000000000000" pitchFamily="50" charset="0"/>
              </a:rPr>
              <a:t>)</a:t>
            </a:r>
            <a:br>
              <a:rPr lang="en-ZA" dirty="0" smtClean="0">
                <a:latin typeface="Museo Slab 100" panose="02000000000000000000" pitchFamily="50" charset="0"/>
              </a:rPr>
            </a:br>
            <a:endParaRPr lang="en-ZA" dirty="0">
              <a:latin typeface="Museo Slab 100" panose="02000000000000000000" pitchFamily="50" charset="0"/>
            </a:endParaRPr>
          </a:p>
          <a:p>
            <a:pPr fontAlgn="base"/>
            <a:r>
              <a:rPr lang="en-ZA" dirty="0">
                <a:latin typeface="Museo Slab 100" panose="02000000000000000000" pitchFamily="50" charset="0"/>
              </a:rPr>
              <a:t>E</a:t>
            </a:r>
            <a:r>
              <a:rPr lang="en-ZA" dirty="0" smtClean="0">
                <a:latin typeface="Museo Slab 100" panose="02000000000000000000" pitchFamily="50" charset="0"/>
              </a:rPr>
              <a:t>nd-user </a:t>
            </a:r>
            <a:r>
              <a:rPr lang="en-ZA" dirty="0">
                <a:latin typeface="Museo Slab 100" panose="02000000000000000000" pitchFamily="50" charset="0"/>
              </a:rPr>
              <a:t>quality control programmes.</a:t>
            </a:r>
          </a:p>
          <a:p>
            <a:endParaRPr lang="en-US" dirty="0" smtClean="0"/>
          </a:p>
          <a:p>
            <a:endParaRPr lang="en-ZA" dirty="0"/>
          </a:p>
        </p:txBody>
      </p:sp>
    </p:spTree>
    <p:extLst>
      <p:ext uri="{BB962C8B-B14F-4D97-AF65-F5344CB8AC3E}">
        <p14:creationId xmlns:p14="http://schemas.microsoft.com/office/powerpoint/2010/main" val="3340872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144000" cy="1143000"/>
          </a:xfrm>
        </p:spPr>
        <p:txBody>
          <a:bodyPr>
            <a:normAutofit fontScale="90000"/>
          </a:bodyPr>
          <a:lstStyle/>
          <a:p>
            <a:r>
              <a:rPr lang="en-ZA" dirty="0" smtClean="0">
                <a:solidFill>
                  <a:srgbClr val="0A9BDC"/>
                </a:solidFill>
                <a:latin typeface="Museo Slab 300" panose="02000000000000000000" pitchFamily="50" charset="0"/>
              </a:rPr>
              <a:t>Proactive Post-market Surveillance Activities </a:t>
            </a:r>
            <a:endParaRPr lang="en-ZA" dirty="0">
              <a:solidFill>
                <a:srgbClr val="0A9BDC"/>
              </a:solidFill>
              <a:latin typeface="Museo Slab 300" panose="02000000000000000000" pitchFamily="50" charset="0"/>
            </a:endParaRPr>
          </a:p>
        </p:txBody>
      </p:sp>
      <p:sp>
        <p:nvSpPr>
          <p:cNvPr id="3" name="Content Placeholder 2"/>
          <p:cNvSpPr>
            <a:spLocks noGrp="1"/>
          </p:cNvSpPr>
          <p:nvPr>
            <p:ph idx="1"/>
          </p:nvPr>
        </p:nvSpPr>
        <p:spPr/>
        <p:txBody>
          <a:bodyPr>
            <a:normAutofit lnSpcReduction="10000"/>
          </a:bodyPr>
          <a:lstStyle/>
          <a:p>
            <a:pPr fontAlgn="base"/>
            <a:r>
              <a:rPr lang="en-ZA" sz="2800" dirty="0">
                <a:latin typeface="Museo Slab 100" panose="02000000000000000000" pitchFamily="50" charset="0"/>
              </a:rPr>
              <a:t>Lot verification testing (pre-distribution and post-distribution to end-users</a:t>
            </a:r>
            <a:r>
              <a:rPr lang="en-ZA" sz="2800" dirty="0" smtClean="0">
                <a:latin typeface="Museo Slab 100" panose="02000000000000000000" pitchFamily="50" charset="0"/>
              </a:rPr>
              <a:t>).</a:t>
            </a:r>
          </a:p>
          <a:p>
            <a:pPr fontAlgn="base"/>
            <a:endParaRPr lang="en-ZA" sz="2800" dirty="0">
              <a:latin typeface="Museo Slab 100" panose="02000000000000000000" pitchFamily="50" charset="0"/>
            </a:endParaRPr>
          </a:p>
          <a:p>
            <a:pPr fontAlgn="base"/>
            <a:r>
              <a:rPr lang="en-ZA" sz="2800" dirty="0">
                <a:latin typeface="Museo Slab 100" panose="02000000000000000000" pitchFamily="50" charset="0"/>
              </a:rPr>
              <a:t>Lot verification testing aims to identify any catastrophic product failure and to determine variation from lot to the next. </a:t>
            </a:r>
            <a:endParaRPr lang="en-ZA" sz="2800" dirty="0" smtClean="0">
              <a:latin typeface="Museo Slab 100" panose="02000000000000000000" pitchFamily="50" charset="0"/>
            </a:endParaRPr>
          </a:p>
          <a:p>
            <a:pPr fontAlgn="base"/>
            <a:endParaRPr lang="en-ZA" sz="2800" dirty="0" smtClean="0">
              <a:latin typeface="Museo Slab 100" panose="02000000000000000000" pitchFamily="50" charset="0"/>
            </a:endParaRPr>
          </a:p>
          <a:p>
            <a:pPr fontAlgn="base"/>
            <a:r>
              <a:rPr lang="en-ZA" sz="2800" dirty="0" smtClean="0">
                <a:latin typeface="Museo Slab 100" panose="02000000000000000000" pitchFamily="50" charset="0"/>
              </a:rPr>
              <a:t>Lots </a:t>
            </a:r>
            <a:r>
              <a:rPr lang="en-ZA" sz="2800" dirty="0">
                <a:latin typeface="Museo Slab 100" panose="02000000000000000000" pitchFamily="50" charset="0"/>
              </a:rPr>
              <a:t>may either be consecutively or randomly sampled for testing on a panel of well-characterised biological specimens.</a:t>
            </a:r>
          </a:p>
          <a:p>
            <a:endParaRPr lang="en-ZA" dirty="0">
              <a:latin typeface="Museo Slab 100" panose="02000000000000000000" pitchFamily="50" charset="0"/>
            </a:endParaRPr>
          </a:p>
          <a:p>
            <a:endParaRPr lang="en-ZA" dirty="0">
              <a:latin typeface="Museo Slab 100" panose="02000000000000000000" pitchFamily="50" charset="0"/>
            </a:endParaRPr>
          </a:p>
        </p:txBody>
      </p:sp>
    </p:spTree>
    <p:extLst>
      <p:ext uri="{BB962C8B-B14F-4D97-AF65-F5344CB8AC3E}">
        <p14:creationId xmlns:p14="http://schemas.microsoft.com/office/powerpoint/2010/main" val="2511282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9326" t="17583" r="20352" b="47253"/>
          <a:stretch/>
        </p:blipFill>
        <p:spPr>
          <a:xfrm>
            <a:off x="0" y="0"/>
            <a:ext cx="9144000" cy="2438400"/>
          </a:xfrm>
          <a:prstGeom prst="rect">
            <a:avLst/>
          </a:prstGeom>
          <a:ln>
            <a:solidFill>
              <a:srgbClr val="7030A0"/>
            </a:solidFill>
          </a:ln>
        </p:spPr>
      </p:pic>
      <p:sp>
        <p:nvSpPr>
          <p:cNvPr id="3" name="Content Placeholder 2"/>
          <p:cNvSpPr>
            <a:spLocks noGrp="1"/>
          </p:cNvSpPr>
          <p:nvPr>
            <p:ph idx="1"/>
          </p:nvPr>
        </p:nvSpPr>
        <p:spPr>
          <a:xfrm>
            <a:off x="228600" y="2590800"/>
            <a:ext cx="9144000" cy="3709219"/>
          </a:xfrm>
        </p:spPr>
        <p:txBody>
          <a:bodyPr>
            <a:normAutofit fontScale="70000" lnSpcReduction="20000"/>
          </a:bodyPr>
          <a:lstStyle/>
          <a:p>
            <a:r>
              <a:rPr lang="en-ZA" dirty="0" smtClean="0">
                <a:latin typeface="Museo Slab 100" panose="02000000000000000000" pitchFamily="50" charset="0"/>
              </a:rPr>
              <a:t>evaluated </a:t>
            </a:r>
            <a:r>
              <a:rPr lang="en-ZA" dirty="0">
                <a:latin typeface="Museo Slab 100" panose="02000000000000000000" pitchFamily="50" charset="0"/>
              </a:rPr>
              <a:t>strategies for </a:t>
            </a:r>
            <a:r>
              <a:rPr lang="en-ZA" dirty="0" smtClean="0">
                <a:latin typeface="Museo Slab 100" panose="02000000000000000000" pitchFamily="50" charset="0"/>
              </a:rPr>
              <a:t>PMS of </a:t>
            </a:r>
            <a:r>
              <a:rPr lang="en-ZA" dirty="0">
                <a:latin typeface="Museo Slab 100" panose="02000000000000000000" pitchFamily="50" charset="0"/>
              </a:rPr>
              <a:t>medical devices in the United States, European Union, Japan, and China</a:t>
            </a:r>
            <a:r>
              <a:rPr lang="en-ZA" dirty="0" smtClean="0">
                <a:latin typeface="Museo Slab 100" panose="02000000000000000000" pitchFamily="50" charset="0"/>
              </a:rPr>
              <a:t>.</a:t>
            </a:r>
          </a:p>
          <a:p>
            <a:endParaRPr lang="en-ZA" dirty="0">
              <a:latin typeface="Museo Slab 100" panose="02000000000000000000" pitchFamily="50" charset="0"/>
            </a:endParaRPr>
          </a:p>
          <a:p>
            <a:r>
              <a:rPr lang="en-ZA" dirty="0">
                <a:latin typeface="Museo Slab 100" panose="02000000000000000000" pitchFamily="50" charset="0"/>
              </a:rPr>
              <a:t>S</a:t>
            </a:r>
            <a:r>
              <a:rPr lang="en-ZA" dirty="0" smtClean="0">
                <a:latin typeface="Museo Slab 100" panose="02000000000000000000" pitchFamily="50" charset="0"/>
              </a:rPr>
              <a:t>everal </a:t>
            </a:r>
            <a:r>
              <a:rPr lang="en-ZA" dirty="0">
                <a:latin typeface="Museo Slab 100" panose="02000000000000000000" pitchFamily="50" charset="0"/>
              </a:rPr>
              <a:t>common elements, including primary reliance on </a:t>
            </a:r>
            <a:r>
              <a:rPr lang="en-ZA" b="1" dirty="0">
                <a:latin typeface="Museo Slab 100" panose="02000000000000000000" pitchFamily="50" charset="0"/>
              </a:rPr>
              <a:t>passive</a:t>
            </a:r>
            <a:r>
              <a:rPr lang="en-ZA" dirty="0">
                <a:latin typeface="Museo Slab 100" panose="02000000000000000000" pitchFamily="50" charset="0"/>
              </a:rPr>
              <a:t> adverse event collection for marketed devices, but vary widely in their allocation of </a:t>
            </a:r>
            <a:r>
              <a:rPr lang="en-ZA" b="1" dirty="0">
                <a:latin typeface="Museo Slab 100" panose="02000000000000000000" pitchFamily="50" charset="0"/>
              </a:rPr>
              <a:t>stakeholder responsibilities</a:t>
            </a:r>
            <a:r>
              <a:rPr lang="en-ZA" dirty="0">
                <a:latin typeface="Museo Slab 100" panose="02000000000000000000" pitchFamily="50" charset="0"/>
              </a:rPr>
              <a:t> and </a:t>
            </a:r>
            <a:r>
              <a:rPr lang="en-ZA" b="1" dirty="0">
                <a:latin typeface="Museo Slab 100" panose="02000000000000000000" pitchFamily="50" charset="0"/>
              </a:rPr>
              <a:t>mechanisms for evaluating the performance </a:t>
            </a:r>
            <a:r>
              <a:rPr lang="en-ZA" dirty="0">
                <a:latin typeface="Museo Slab 100" panose="02000000000000000000" pitchFamily="50" charset="0"/>
              </a:rPr>
              <a:t>and safety of approved devices</a:t>
            </a:r>
            <a:r>
              <a:rPr lang="en-ZA" dirty="0" smtClean="0">
                <a:latin typeface="Museo Slab 100" panose="02000000000000000000" pitchFamily="50" charset="0"/>
              </a:rPr>
              <a:t>.</a:t>
            </a:r>
          </a:p>
          <a:p>
            <a:endParaRPr lang="en-ZA" dirty="0">
              <a:latin typeface="Museo Slab 100" panose="02000000000000000000" pitchFamily="50" charset="0"/>
            </a:endParaRPr>
          </a:p>
          <a:p>
            <a:r>
              <a:rPr lang="en-ZA" dirty="0">
                <a:latin typeface="Museo Slab 100" panose="02000000000000000000" pitchFamily="50" charset="0"/>
              </a:rPr>
              <a:t>G</a:t>
            </a:r>
            <a:r>
              <a:rPr lang="en-ZA" dirty="0" smtClean="0">
                <a:latin typeface="Museo Slab 100" panose="02000000000000000000" pitchFamily="50" charset="0"/>
              </a:rPr>
              <a:t>reater </a:t>
            </a:r>
            <a:r>
              <a:rPr lang="en-ZA" dirty="0">
                <a:latin typeface="Museo Slab 100" panose="02000000000000000000" pitchFamily="50" charset="0"/>
              </a:rPr>
              <a:t>system transparency, scheduled re-examination of approved devices, and balancing central and local </a:t>
            </a:r>
            <a:r>
              <a:rPr lang="en-ZA" dirty="0" smtClean="0">
                <a:latin typeface="Museo Slab 100" panose="02000000000000000000" pitchFamily="50" charset="0"/>
              </a:rPr>
              <a:t>control </a:t>
            </a:r>
            <a:endParaRPr lang="en-ZA" dirty="0">
              <a:latin typeface="Museo Slab 100" panose="02000000000000000000" pitchFamily="50" charset="0"/>
            </a:endParaRPr>
          </a:p>
        </p:txBody>
      </p:sp>
    </p:spTree>
    <p:extLst>
      <p:ext uri="{BB962C8B-B14F-4D97-AF65-F5344CB8AC3E}">
        <p14:creationId xmlns:p14="http://schemas.microsoft.com/office/powerpoint/2010/main" val="3394111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52" y="194694"/>
            <a:ext cx="8610600" cy="1143000"/>
          </a:xfrm>
        </p:spPr>
        <p:txBody>
          <a:bodyPr>
            <a:noAutofit/>
          </a:bodyPr>
          <a:lstStyle/>
          <a:p>
            <a:r>
              <a:rPr lang="en-ZA" sz="3600" b="1" dirty="0">
                <a:solidFill>
                  <a:srgbClr val="0A9BDC"/>
                </a:solidFill>
                <a:latin typeface="Museo Slab 300" panose="02000000000000000000" pitchFamily="50" charset="0"/>
              </a:rPr>
              <a:t>Key features of four device </a:t>
            </a:r>
            <a:r>
              <a:rPr lang="en-ZA" sz="3600" b="1" dirty="0" smtClean="0">
                <a:solidFill>
                  <a:srgbClr val="0A9BDC"/>
                </a:solidFill>
                <a:latin typeface="Museo Slab 300" panose="02000000000000000000" pitchFamily="50" charset="0"/>
              </a:rPr>
              <a:t>post-market </a:t>
            </a:r>
            <a:r>
              <a:rPr lang="en-ZA" sz="3600" b="1" dirty="0">
                <a:solidFill>
                  <a:srgbClr val="0A9BDC"/>
                </a:solidFill>
                <a:latin typeface="Museo Slab 300" panose="02000000000000000000" pitchFamily="50" charset="0"/>
              </a:rPr>
              <a:t>surveillance </a:t>
            </a:r>
            <a:r>
              <a:rPr lang="en-ZA" sz="3600" b="1" dirty="0" smtClean="0">
                <a:solidFill>
                  <a:srgbClr val="0A9BDC"/>
                </a:solidFill>
                <a:latin typeface="Museo Slab 300" panose="02000000000000000000" pitchFamily="50" charset="0"/>
              </a:rPr>
              <a:t>systems</a:t>
            </a:r>
            <a:endParaRPr lang="en-ZA" sz="3600" dirty="0">
              <a:solidFill>
                <a:srgbClr val="0A9BDC"/>
              </a:solidFill>
              <a:latin typeface="Museo Slab 300" panose="02000000000000000000" pitchFamily="50"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92"/>
          <a:stretch/>
        </p:blipFill>
        <p:spPr>
          <a:xfrm>
            <a:off x="114052" y="1449903"/>
            <a:ext cx="8877548" cy="3888279"/>
          </a:xfrm>
        </p:spPr>
      </p:pic>
      <p:sp>
        <p:nvSpPr>
          <p:cNvPr id="5" name="Rectangle 4"/>
          <p:cNvSpPr/>
          <p:nvPr/>
        </p:nvSpPr>
        <p:spPr>
          <a:xfrm>
            <a:off x="3886200" y="5562600"/>
            <a:ext cx="4305300" cy="304800"/>
          </a:xfrm>
          <a:prstGeom prst="rect">
            <a:avLst/>
          </a:prstGeom>
        </p:spPr>
        <p:txBody>
          <a:bodyPr wrap="square">
            <a:spAutoFit/>
          </a:bodyPr>
          <a:lstStyle/>
          <a:p>
            <a:r>
              <a:rPr lang="en-ZA" sz="1400" dirty="0">
                <a:solidFill>
                  <a:srgbClr val="3C63AF"/>
                </a:solidFill>
                <a:latin typeface="arial" panose="020B0604020202020204" pitchFamily="34" charset="0"/>
                <a:hlinkClick r:id="rId3"/>
              </a:rPr>
              <a:t>https://doi.org/10.1371/journal.pmed.1001519.t001</a:t>
            </a:r>
            <a:r>
              <a:rPr lang="en-ZA" sz="1400" dirty="0">
                <a:solidFill>
                  <a:srgbClr val="333333"/>
                </a:solidFill>
                <a:latin typeface="arial" panose="020B0604020202020204" pitchFamily="34" charset="0"/>
              </a:rPr>
              <a:t>  </a:t>
            </a:r>
            <a:endParaRPr lang="en-ZA" sz="1400" dirty="0"/>
          </a:p>
        </p:txBody>
      </p:sp>
      <p:sp>
        <p:nvSpPr>
          <p:cNvPr id="6" name="Rectangle 5"/>
          <p:cNvSpPr/>
          <p:nvPr/>
        </p:nvSpPr>
        <p:spPr>
          <a:xfrm>
            <a:off x="228600" y="5530334"/>
            <a:ext cx="3810000" cy="369332"/>
          </a:xfrm>
          <a:prstGeom prst="rect">
            <a:avLst/>
          </a:prstGeom>
        </p:spPr>
        <p:txBody>
          <a:bodyPr wrap="square">
            <a:spAutoFit/>
          </a:bodyPr>
          <a:lstStyle/>
          <a:p>
            <a:r>
              <a:rPr lang="en-ZA" i="1" dirty="0" smtClean="0">
                <a:latin typeface="Open Sans"/>
              </a:rPr>
              <a:t>Daniel B et al, 2013, </a:t>
            </a:r>
            <a:r>
              <a:rPr lang="en-ZA" i="1" dirty="0" err="1" smtClean="0">
                <a:latin typeface="Open Sans"/>
              </a:rPr>
              <a:t>Plos</a:t>
            </a:r>
            <a:r>
              <a:rPr lang="en-ZA" i="1" dirty="0" smtClean="0">
                <a:latin typeface="Open Sans"/>
              </a:rPr>
              <a:t> Medicine</a:t>
            </a:r>
            <a:endParaRPr lang="en-ZA" b="0" i="1" dirty="0">
              <a:effectLst/>
              <a:latin typeface="Open Sans"/>
            </a:endParaRPr>
          </a:p>
        </p:txBody>
      </p:sp>
    </p:spTree>
    <p:extLst>
      <p:ext uri="{BB962C8B-B14F-4D97-AF65-F5344CB8AC3E}">
        <p14:creationId xmlns:p14="http://schemas.microsoft.com/office/powerpoint/2010/main" val="3498736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08" y="152400"/>
            <a:ext cx="8623891" cy="1143000"/>
          </a:xfrm>
        </p:spPr>
        <p:txBody>
          <a:bodyPr>
            <a:noAutofit/>
          </a:bodyPr>
          <a:lstStyle/>
          <a:p>
            <a:r>
              <a:rPr lang="en-US" sz="3200" dirty="0">
                <a:solidFill>
                  <a:srgbClr val="0A9BDC"/>
                </a:solidFill>
                <a:latin typeface="Museo Slab 300" panose="02000000000000000000" pitchFamily="50" charset="0"/>
                <a:ea typeface="+mn-ea"/>
                <a:cs typeface="Arial" panose="020B0604020202020204" pitchFamily="34" charset="0"/>
              </a:rPr>
              <a:t>Example of </a:t>
            </a:r>
            <a:r>
              <a:rPr lang="en-US" sz="3200" dirty="0" smtClean="0">
                <a:solidFill>
                  <a:srgbClr val="0A9BDC"/>
                </a:solidFill>
                <a:latin typeface="Museo Slab 300" panose="02000000000000000000" pitchFamily="50" charset="0"/>
                <a:ea typeface="+mn-ea"/>
                <a:cs typeface="Arial" panose="020B0604020202020204" pitchFamily="34" charset="0"/>
              </a:rPr>
              <a:t>IQC failures </a:t>
            </a:r>
            <a:r>
              <a:rPr lang="en-US" sz="3200" dirty="0">
                <a:solidFill>
                  <a:srgbClr val="0A9BDC"/>
                </a:solidFill>
                <a:latin typeface="Museo Slab 300" panose="02000000000000000000" pitchFamily="50" charset="0"/>
                <a:ea typeface="+mn-ea"/>
                <a:cs typeface="Arial" panose="020B0604020202020204" pitchFamily="34" charset="0"/>
              </a:rPr>
              <a:t>analysis reporting in Lesotho</a:t>
            </a:r>
            <a:endParaRPr lang="en-ZA" sz="3200" dirty="0">
              <a:solidFill>
                <a:srgbClr val="0A9BDC"/>
              </a:solidFill>
              <a:latin typeface="Museo Slab 300" panose="02000000000000000000" pitchFamily="50" charset="0"/>
              <a:ea typeface="+mn-ea"/>
              <a:cs typeface="Arial" panose="020B0604020202020204" pitchFamily="34" charset="0"/>
            </a:endParaRPr>
          </a:p>
        </p:txBody>
      </p:sp>
      <p:sp>
        <p:nvSpPr>
          <p:cNvPr id="5" name="Content Placeholder 4"/>
          <p:cNvSpPr>
            <a:spLocks noGrp="1"/>
          </p:cNvSpPr>
          <p:nvPr>
            <p:ph idx="1"/>
          </p:nvPr>
        </p:nvSpPr>
        <p:spPr>
          <a:xfrm>
            <a:off x="367708" y="1371600"/>
            <a:ext cx="8229600" cy="4525963"/>
          </a:xfrm>
        </p:spPr>
        <p:txBody>
          <a:bodyPr>
            <a:normAutofit lnSpcReduction="10000"/>
          </a:bodyPr>
          <a:lstStyle/>
          <a:p>
            <a:pPr marL="0" indent="0">
              <a:buNone/>
            </a:pPr>
            <a:r>
              <a:rPr lang="en-US" sz="4000" dirty="0" smtClean="0">
                <a:latin typeface="Museo Slab 100" panose="02000000000000000000" pitchFamily="50" charset="0"/>
              </a:rPr>
              <a:t>Sources</a:t>
            </a:r>
            <a:r>
              <a:rPr lang="en-US" dirty="0" smtClean="0">
                <a:latin typeface="Museo Slab 100" panose="02000000000000000000" pitchFamily="50" charset="0"/>
              </a:rPr>
              <a:t> </a:t>
            </a:r>
          </a:p>
          <a:p>
            <a:pPr marL="0" indent="0">
              <a:buNone/>
            </a:pPr>
            <a:endParaRPr lang="en-US" dirty="0" smtClean="0">
              <a:latin typeface="Museo Slab 100" panose="02000000000000000000" pitchFamily="50" charset="0"/>
            </a:endParaRPr>
          </a:p>
          <a:p>
            <a:r>
              <a:rPr lang="en-US" dirty="0" smtClean="0">
                <a:latin typeface="Museo Slab 100" panose="02000000000000000000" pitchFamily="50" charset="0"/>
              </a:rPr>
              <a:t>IQC failure Incident log at testing site</a:t>
            </a:r>
          </a:p>
          <a:p>
            <a:r>
              <a:rPr lang="en-US" dirty="0" smtClean="0">
                <a:latin typeface="Museo Slab 100" panose="02000000000000000000" pitchFamily="50" charset="0"/>
              </a:rPr>
              <a:t>WhatsApp group of </a:t>
            </a:r>
            <a:r>
              <a:rPr lang="en-US" dirty="0" err="1" smtClean="0">
                <a:latin typeface="Museo Slab 100" panose="02000000000000000000" pitchFamily="50" charset="0"/>
              </a:rPr>
              <a:t>Qaulity</a:t>
            </a:r>
            <a:r>
              <a:rPr lang="en-US" dirty="0" smtClean="0">
                <a:latin typeface="Museo Slab 100" panose="02000000000000000000" pitchFamily="50" charset="0"/>
              </a:rPr>
              <a:t> Assurance Officers and users</a:t>
            </a:r>
          </a:p>
          <a:p>
            <a:r>
              <a:rPr lang="en-ZA" dirty="0" smtClean="0">
                <a:latin typeface="Museo Slab 100" panose="02000000000000000000" pitchFamily="50" charset="0"/>
              </a:rPr>
              <a:t>IQC failure, Invalid and No Result Analysis Report</a:t>
            </a:r>
          </a:p>
          <a:p>
            <a:r>
              <a:rPr lang="en-US" dirty="0" smtClean="0">
                <a:latin typeface="Museo Slab 100" panose="02000000000000000000" pitchFamily="50" charset="0"/>
              </a:rPr>
              <a:t>Maintenance log</a:t>
            </a:r>
            <a:endParaRPr lang="en-ZA" dirty="0" smtClean="0">
              <a:latin typeface="Museo Slab 100" panose="02000000000000000000" pitchFamily="50" charset="0"/>
            </a:endParaRPr>
          </a:p>
          <a:p>
            <a:endParaRPr lang="en-ZA" dirty="0" smtClean="0">
              <a:latin typeface="Museo Slab 100" panose="02000000000000000000" pitchFamily="50" charset="0"/>
            </a:endParaRPr>
          </a:p>
          <a:p>
            <a:endParaRPr lang="en-ZA" dirty="0">
              <a:latin typeface="Museo Slab 100" panose="02000000000000000000" pitchFamily="50" charset="0"/>
            </a:endParaRPr>
          </a:p>
        </p:txBody>
      </p:sp>
    </p:spTree>
    <p:extLst>
      <p:ext uri="{BB962C8B-B14F-4D97-AF65-F5344CB8AC3E}">
        <p14:creationId xmlns:p14="http://schemas.microsoft.com/office/powerpoint/2010/main" val="1282362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26409</TotalTime>
  <Words>1185</Words>
  <Application>Microsoft Office PowerPoint</Application>
  <PresentationFormat>On-screen Show (4:3)</PresentationFormat>
  <Paragraphs>172</Paragraphs>
  <Slides>16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vt:lpstr>
      <vt:lpstr>Calibri</vt:lpstr>
      <vt:lpstr>Museo Slab 100</vt:lpstr>
      <vt:lpstr>Museo Slab 300</vt:lpstr>
      <vt:lpstr>Museo Slab 500</vt:lpstr>
      <vt:lpstr>Museo Slab 900</vt:lpstr>
      <vt:lpstr>Open Sans</vt:lpstr>
      <vt:lpstr>2_Office Theme</vt:lpstr>
      <vt:lpstr>PowerPoint Presentation</vt:lpstr>
      <vt:lpstr>Post Market surveillance </vt:lpstr>
      <vt:lpstr>Why ? </vt:lpstr>
      <vt:lpstr>Two Types of PMS</vt:lpstr>
      <vt:lpstr>Reactive Post-market Surveillance </vt:lpstr>
      <vt:lpstr>Proactive Post-market Surveillance Activities </vt:lpstr>
      <vt:lpstr>PowerPoint Presentation</vt:lpstr>
      <vt:lpstr>Key features of four device post-market surveillance systems</vt:lpstr>
      <vt:lpstr>Example of IQC failures analysis reporting in Lesotho</vt:lpstr>
      <vt:lpstr>IQC Failure, Invalid And No Result Analysis Report </vt:lpstr>
      <vt:lpstr>Example of IQC failure analysis reporting in Lesotho</vt:lpstr>
      <vt:lpstr>Process followed to report the Cepheid cartridges problem to WHO-PQ</vt:lpstr>
      <vt:lpstr>Sharing with the Consortium</vt:lpstr>
      <vt:lpstr>Officially notified WHO-PQ </vt:lpstr>
      <vt:lpstr>Example of IQC failure analysis reporting in Lesotho</vt:lpstr>
      <vt:lpstr>This document was made possible thanks to Unitaid’s support. Unitaid accelerates access to innovation so that critical health products can reach the people who most need them.  For more information, please contact: The EGPAF Innovation and New Technology Team at (innovation@pedaids.org). www.pedaids.org | www.unitaid.org </vt:lpstr>
    </vt:vector>
  </TitlesOfParts>
  <Company>Elizabeth Glaser Pediatric AIDS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Wolters</dc:creator>
  <cp:lastModifiedBy>Rahani Green</cp:lastModifiedBy>
  <cp:revision>414</cp:revision>
  <cp:lastPrinted>2017-09-26T07:09:08Z</cp:lastPrinted>
  <dcterms:created xsi:type="dcterms:W3CDTF">2015-08-11T11:58:18Z</dcterms:created>
  <dcterms:modified xsi:type="dcterms:W3CDTF">2020-01-29T20:32:18Z</dcterms:modified>
</cp:coreProperties>
</file>